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1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4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5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6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  <p:sldMasterId id="2147483667" r:id="rId4"/>
    <p:sldMasterId id="2147483682" r:id="rId5"/>
    <p:sldMasterId id="2147483686" r:id="rId6"/>
    <p:sldMasterId id="2147483701" r:id="rId7"/>
    <p:sldMasterId id="2147483716" r:id="rId8"/>
    <p:sldMasterId id="2147483731" r:id="rId9"/>
    <p:sldMasterId id="2147483750" r:id="rId10"/>
    <p:sldMasterId id="2147483765" r:id="rId11"/>
    <p:sldMasterId id="2147483780" r:id="rId12"/>
    <p:sldMasterId id="2147483795" r:id="rId13"/>
    <p:sldMasterId id="2147483810" r:id="rId14"/>
    <p:sldMasterId id="2147483825" r:id="rId15"/>
    <p:sldMasterId id="2147483849" r:id="rId16"/>
    <p:sldMasterId id="2147483909" r:id="rId17"/>
    <p:sldMasterId id="2147483924" r:id="rId18"/>
    <p:sldMasterId id="2147483939" r:id="rId19"/>
  </p:sldMasterIdLst>
  <p:notesMasterIdLst>
    <p:notesMasterId r:id="rId51"/>
  </p:notesMasterIdLst>
  <p:handoutMasterIdLst>
    <p:handoutMasterId r:id="rId52"/>
  </p:handoutMasterIdLst>
  <p:sldIdLst>
    <p:sldId id="298" r:id="rId20"/>
    <p:sldId id="299" r:id="rId21"/>
    <p:sldId id="292" r:id="rId22"/>
    <p:sldId id="300" r:id="rId23"/>
    <p:sldId id="301" r:id="rId24"/>
    <p:sldId id="302" r:id="rId25"/>
    <p:sldId id="304" r:id="rId26"/>
    <p:sldId id="305" r:id="rId27"/>
    <p:sldId id="414" r:id="rId28"/>
    <p:sldId id="415" r:id="rId29"/>
    <p:sldId id="308" r:id="rId30"/>
    <p:sldId id="310" r:id="rId31"/>
    <p:sldId id="307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11" r:id="rId41"/>
    <p:sldId id="312" r:id="rId42"/>
    <p:sldId id="313" r:id="rId43"/>
    <p:sldId id="309" r:id="rId44"/>
    <p:sldId id="316" r:id="rId45"/>
    <p:sldId id="317" r:id="rId46"/>
    <p:sldId id="319" r:id="rId47"/>
    <p:sldId id="314" r:id="rId48"/>
    <p:sldId id="321" r:id="rId49"/>
    <p:sldId id="416" r:id="rId5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9" autoAdjust="0"/>
    <p:restoredTop sz="87526" autoAdjust="0"/>
  </p:normalViewPr>
  <p:slideViewPr>
    <p:cSldViewPr snapToGrid="0">
      <p:cViewPr varScale="1">
        <p:scale>
          <a:sx n="51" d="100"/>
          <a:sy n="51" d="100"/>
        </p:scale>
        <p:origin x="-76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1.xml"/><Relationship Id="rId18" Type="http://schemas.openxmlformats.org/officeDocument/2006/relationships/slideMaster" Target="slideMasters/slideMaster16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5.xml"/><Relationship Id="rId12" Type="http://schemas.openxmlformats.org/officeDocument/2006/relationships/slideMaster" Target="slideMasters/slideMaster10.xml"/><Relationship Id="rId17" Type="http://schemas.openxmlformats.org/officeDocument/2006/relationships/slideMaster" Target="slideMasters/slideMaster15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4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Master" Target="slideMasters/slideMaster9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3.xml"/><Relationship Id="rId15" Type="http://schemas.openxmlformats.org/officeDocument/2006/relationships/slideMaster" Target="slideMasters/slideMaster13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10" Type="http://schemas.openxmlformats.org/officeDocument/2006/relationships/slideMaster" Target="slideMasters/slideMaster8.xml"/><Relationship Id="rId19" Type="http://schemas.openxmlformats.org/officeDocument/2006/relationships/slideMaster" Target="slideMasters/slideMaster17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Master" Target="slideMasters/slideMaster12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6.xml"/><Relationship Id="rId51" Type="http://schemas.openxmlformats.org/officeDocument/2006/relationships/notesMaster" Target="notesMasters/notesMaster1.xml"/><Relationship Id="rId142" Type="http://schemas.microsoft.com/office/2015/10/relationships/revisionInfo" Target="revisionInfo.xml"/><Relationship Id="rId3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ru-RU" sz="2800" dirty="0"/>
              <a:t>Характеристика состояния коррупции в сфере образования России</a:t>
            </a: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Характеристика состояния коррупции в сфере образования России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4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Лист1!$A$2:$A$10</c:f>
              <c:strCache>
                <c:ptCount val="9"/>
                <c:pt idx="0">
                  <c:v>Сотрудники МВД</c:v>
                </c:pt>
                <c:pt idx="1">
                  <c:v>Региональные чиновники различных ведомств</c:v>
                </c:pt>
                <c:pt idx="2">
                  <c:v>Сотрудники ФСИН</c:v>
                </c:pt>
                <c:pt idx="3">
                  <c:v>Муниципальные чиновники</c:v>
                </c:pt>
                <c:pt idx="4">
                  <c:v>Сотрудники структуры образования</c:v>
                </c:pt>
                <c:pt idx="5">
                  <c:v>Военнослужащие</c:v>
                </c:pt>
                <c:pt idx="6">
                  <c:v>Медики</c:v>
                </c:pt>
                <c:pt idx="7">
                  <c:v>Сотрудники госкомпаний</c:v>
                </c:pt>
                <c:pt idx="8">
                  <c:v>Прочие категории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101</c:v>
                </c:pt>
                <c:pt idx="1">
                  <c:v>65</c:v>
                </c:pt>
                <c:pt idx="2">
                  <c:v>44</c:v>
                </c:pt>
                <c:pt idx="3">
                  <c:v>41</c:v>
                </c:pt>
                <c:pt idx="4">
                  <c:v>31</c:v>
                </c:pt>
                <c:pt idx="5">
                  <c:v>26</c:v>
                </c:pt>
                <c:pt idx="6">
                  <c:v>20</c:v>
                </c:pt>
                <c:pt idx="7">
                  <c:v>18</c:v>
                </c:pt>
                <c:pt idx="8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942730812623519"/>
          <c:y val="0.13947607170943976"/>
          <c:w val="0.39881227905707184"/>
          <c:h val="0.804631662549573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206538334612723"/>
          <c:y val="7.9687495097964134E-2"/>
          <c:w val="0.62043908335778242"/>
          <c:h val="0.832484262273359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Можно ли купить аттестат</c:v>
                </c:pt>
                <c:pt idx="1">
                  <c:v>Можно ли купить ЕГЭ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0.15</c:v>
                </c:pt>
                <c:pt idx="1">
                  <c:v>0.08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Можно ли купить аттестат</c:v>
                </c:pt>
                <c:pt idx="1">
                  <c:v>Можно ли купить ЕГЭ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0.85</c:v>
                </c:pt>
                <c:pt idx="1">
                  <c:v>0.92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7520768"/>
        <c:axId val="257522304"/>
      </c:barChart>
      <c:catAx>
        <c:axId val="257520768"/>
        <c:scaling>
          <c:orientation val="minMax"/>
        </c:scaling>
        <c:delete val="0"/>
        <c:axPos val="l"/>
        <c:majorTickMark val="out"/>
        <c:minorTickMark val="none"/>
        <c:tickLblPos val="nextTo"/>
        <c:crossAx val="257522304"/>
        <c:crosses val="autoZero"/>
        <c:auto val="1"/>
        <c:lblAlgn val="ctr"/>
        <c:lblOffset val="100"/>
        <c:noMultiLvlLbl val="0"/>
      </c:catAx>
      <c:valAx>
        <c:axId val="25752230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575207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6A924C-419C-42E2-8D1C-3B753A40DC9F}" type="doc">
      <dgm:prSet loTypeId="urn:microsoft.com/office/officeart/2005/8/layout/process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C4DCD94-E7DE-4309-B3CA-01CB0A02D8BF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а) целенаправленно;</a:t>
          </a:r>
          <a:endParaRPr lang="ru-RU" sz="2000" b="1" dirty="0"/>
        </a:p>
      </dgm:t>
    </dgm:pt>
    <dgm:pt modelId="{30F36AD5-2063-4469-8554-489427AE0B03}" type="parTrans" cxnId="{0FD9342A-C881-43FE-8132-6479FEEE4B45}">
      <dgm:prSet/>
      <dgm:spPr/>
      <dgm:t>
        <a:bodyPr/>
        <a:lstStyle/>
        <a:p>
          <a:endParaRPr lang="ru-RU"/>
        </a:p>
      </dgm:t>
    </dgm:pt>
    <dgm:pt modelId="{BD044E8B-8BEA-4541-92A5-E18F4642C7B5}" type="sibTrans" cxnId="{0FD9342A-C881-43FE-8132-6479FEEE4B45}">
      <dgm:prSet/>
      <dgm:spPr/>
      <dgm:t>
        <a:bodyPr/>
        <a:lstStyle/>
        <a:p>
          <a:endParaRPr lang="ru-RU"/>
        </a:p>
      </dgm:t>
    </dgm:pt>
    <dgm:pt modelId="{A6C58950-7211-4842-BC58-1F4797ED1034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г) широким кругом лиц, включая государственные и муниципальные органы, институты гражданского общества, граждан, а также международные организации на основе взаимодействия;</a:t>
          </a:r>
          <a:endParaRPr lang="ru-RU" sz="2000" dirty="0">
            <a:solidFill>
              <a:schemeClr val="tx1"/>
            </a:solidFill>
          </a:endParaRPr>
        </a:p>
      </dgm:t>
    </dgm:pt>
    <dgm:pt modelId="{7BC8E7FE-79F0-484C-8AD2-AA5EA9708CB9}" type="parTrans" cxnId="{6D86173F-1B35-4BE2-80E8-6052198AB6EA}">
      <dgm:prSet/>
      <dgm:spPr/>
      <dgm:t>
        <a:bodyPr/>
        <a:lstStyle/>
        <a:p>
          <a:endParaRPr lang="ru-RU"/>
        </a:p>
      </dgm:t>
    </dgm:pt>
    <dgm:pt modelId="{EE7BA655-F09A-4745-9A7C-0B71FEAA73FB}" type="sibTrans" cxnId="{6D86173F-1B35-4BE2-80E8-6052198AB6EA}">
      <dgm:prSet/>
      <dgm:spPr/>
      <dgm:t>
        <a:bodyPr/>
        <a:lstStyle/>
        <a:p>
          <a:endParaRPr lang="ru-RU"/>
        </a:p>
      </dgm:t>
    </dgm:pt>
    <dgm:pt modelId="{353A7A90-F63C-4BC6-B07A-ACEEB5C63EFD}">
      <dgm:prSet custT="1"/>
      <dgm:spPr>
        <a:solidFill>
          <a:schemeClr val="bg1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в) постоянно и непрерывно (а не эпизодически);</a:t>
          </a:r>
          <a:endParaRPr lang="ru-RU" sz="2000" b="1" dirty="0">
            <a:solidFill>
              <a:schemeClr val="tx1"/>
            </a:solidFill>
          </a:endParaRPr>
        </a:p>
      </dgm:t>
    </dgm:pt>
    <dgm:pt modelId="{ECCDD553-7DC1-4690-96DC-D78F81778BB5}" type="parTrans" cxnId="{DC3B50AA-782A-42C1-A5D1-FBCF121B4307}">
      <dgm:prSet/>
      <dgm:spPr/>
      <dgm:t>
        <a:bodyPr/>
        <a:lstStyle/>
        <a:p>
          <a:endParaRPr lang="ru-RU"/>
        </a:p>
      </dgm:t>
    </dgm:pt>
    <dgm:pt modelId="{28CAF792-2358-4A79-B574-27AF4181032F}" type="sibTrans" cxnId="{DC3B50AA-782A-42C1-A5D1-FBCF121B4307}">
      <dgm:prSet/>
      <dgm:spPr/>
      <dgm:t>
        <a:bodyPr/>
        <a:lstStyle/>
        <a:p>
          <a:endParaRPr lang="ru-RU"/>
        </a:p>
      </dgm:t>
    </dgm:pt>
    <dgm:pt modelId="{57318538-23BF-48F3-80F4-6F22ED55AD2B}">
      <dgm:prSet custT="1"/>
      <dgm:spPr>
        <a:solidFill>
          <a:schemeClr val="bg1"/>
        </a:solidFill>
      </dgm:spPr>
      <dgm:t>
        <a:bodyPr/>
        <a:lstStyle/>
        <a:p>
          <a:r>
            <a:rPr lang="ru-RU" sz="2000" b="1" dirty="0" smtClean="0"/>
            <a:t>б) планомерно и последовательно;</a:t>
          </a:r>
          <a:endParaRPr lang="ru-RU" sz="2000" b="1" dirty="0"/>
        </a:p>
      </dgm:t>
    </dgm:pt>
    <dgm:pt modelId="{01D65883-EC22-4CC8-A076-5F02AA04BAAE}" type="parTrans" cxnId="{81783EED-B337-4679-8316-39736EBEA8FF}">
      <dgm:prSet/>
      <dgm:spPr/>
      <dgm:t>
        <a:bodyPr/>
        <a:lstStyle/>
        <a:p>
          <a:endParaRPr lang="ru-RU"/>
        </a:p>
      </dgm:t>
    </dgm:pt>
    <dgm:pt modelId="{D87D6A8C-71D8-438E-A4F3-87BA86EFA6EE}" type="sibTrans" cxnId="{81783EED-B337-4679-8316-39736EBEA8FF}">
      <dgm:prSet/>
      <dgm:spPr/>
      <dgm:t>
        <a:bodyPr/>
        <a:lstStyle/>
        <a:p>
          <a:endParaRPr lang="ru-RU"/>
        </a:p>
      </dgm:t>
    </dgm:pt>
    <dgm:pt modelId="{7D73A835-ABDE-4E0F-BCBE-AAC14DAE4864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д) по разным направлениям (выявление причин и условий, предупреждение, пресечение коррупционных правонарушений и т. д.), с применением различных средств (мер экономического, политического, правового, воспитательного и другого характера) и методов (убеждения, принуждения, стимулирования).</a:t>
          </a:r>
          <a:endParaRPr lang="ru-RU" sz="2000" dirty="0">
            <a:solidFill>
              <a:schemeClr val="tx1"/>
            </a:solidFill>
          </a:endParaRPr>
        </a:p>
      </dgm:t>
    </dgm:pt>
    <dgm:pt modelId="{85F2A6B3-0BB4-4DD9-B1AD-8532C41E990C}" type="parTrans" cxnId="{9F02F295-1FAD-4C21-8089-A22A055357AF}">
      <dgm:prSet/>
      <dgm:spPr/>
      <dgm:t>
        <a:bodyPr/>
        <a:lstStyle/>
        <a:p>
          <a:endParaRPr lang="ru-RU"/>
        </a:p>
      </dgm:t>
    </dgm:pt>
    <dgm:pt modelId="{9B7BCC68-CDA2-4D56-83E5-46F9E0CC4047}" type="sibTrans" cxnId="{9F02F295-1FAD-4C21-8089-A22A055357AF}">
      <dgm:prSet/>
      <dgm:spPr/>
      <dgm:t>
        <a:bodyPr/>
        <a:lstStyle/>
        <a:p>
          <a:endParaRPr lang="ru-RU"/>
        </a:p>
      </dgm:t>
    </dgm:pt>
    <dgm:pt modelId="{38FB6F77-CDA2-4722-9F2F-2819DAAF0527}" type="pres">
      <dgm:prSet presAssocID="{8D6A924C-419C-42E2-8D1C-3B753A40DC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67A228-53F3-4B4B-8333-5B7C13204F4E}" type="pres">
      <dgm:prSet presAssocID="{7D73A835-ABDE-4E0F-BCBE-AAC14DAE4864}" presName="boxAndChildren" presStyleCnt="0"/>
      <dgm:spPr/>
    </dgm:pt>
    <dgm:pt modelId="{8EDEF4EE-1402-4EF8-818E-3D13E8CB0DE2}" type="pres">
      <dgm:prSet presAssocID="{7D73A835-ABDE-4E0F-BCBE-AAC14DAE4864}" presName="parentTextBox" presStyleLbl="node1" presStyleIdx="0" presStyleCnt="5" custScaleY="219429" custLinFactNeighborX="1010" custLinFactNeighborY="-61302"/>
      <dgm:spPr/>
      <dgm:t>
        <a:bodyPr/>
        <a:lstStyle/>
        <a:p>
          <a:endParaRPr lang="ru-RU"/>
        </a:p>
      </dgm:t>
    </dgm:pt>
    <dgm:pt modelId="{42E7CE34-2D32-48CC-AB72-C93940728399}" type="pres">
      <dgm:prSet presAssocID="{EE7BA655-F09A-4745-9A7C-0B71FEAA73FB}" presName="sp" presStyleCnt="0"/>
      <dgm:spPr/>
    </dgm:pt>
    <dgm:pt modelId="{321CDBEC-BE84-4DA7-AEDB-25FA15750F75}" type="pres">
      <dgm:prSet presAssocID="{A6C58950-7211-4842-BC58-1F4797ED1034}" presName="arrowAndChildren" presStyleCnt="0"/>
      <dgm:spPr/>
    </dgm:pt>
    <dgm:pt modelId="{1579784C-C6EC-4FCD-A39C-A7B410491888}" type="pres">
      <dgm:prSet presAssocID="{A6C58950-7211-4842-BC58-1F4797ED1034}" presName="parentTextArrow" presStyleLbl="node1" presStyleIdx="1" presStyleCnt="5" custScaleY="128422" custLinFactNeighborY="-25810"/>
      <dgm:spPr/>
      <dgm:t>
        <a:bodyPr/>
        <a:lstStyle/>
        <a:p>
          <a:endParaRPr lang="ru-RU"/>
        </a:p>
      </dgm:t>
    </dgm:pt>
    <dgm:pt modelId="{61C9949A-196C-4ACA-9ABE-9F87B147F0F6}" type="pres">
      <dgm:prSet presAssocID="{28CAF792-2358-4A79-B574-27AF4181032F}" presName="sp" presStyleCnt="0"/>
      <dgm:spPr/>
    </dgm:pt>
    <dgm:pt modelId="{DD615081-1E39-47E5-8870-5CE30538E1F3}" type="pres">
      <dgm:prSet presAssocID="{353A7A90-F63C-4BC6-B07A-ACEEB5C63EFD}" presName="arrowAndChildren" presStyleCnt="0"/>
      <dgm:spPr/>
    </dgm:pt>
    <dgm:pt modelId="{152935B2-C05F-43E7-A5DF-B7679D5425FF}" type="pres">
      <dgm:prSet presAssocID="{353A7A90-F63C-4BC6-B07A-ACEEB5C63EFD}" presName="parentTextArrow" presStyleLbl="node1" presStyleIdx="2" presStyleCnt="5" custScaleY="100714" custLinFactNeighborY="-19266"/>
      <dgm:spPr/>
      <dgm:t>
        <a:bodyPr/>
        <a:lstStyle/>
        <a:p>
          <a:endParaRPr lang="ru-RU"/>
        </a:p>
      </dgm:t>
    </dgm:pt>
    <dgm:pt modelId="{00A4AA1B-9819-469A-AA61-CE14455246A8}" type="pres">
      <dgm:prSet presAssocID="{D87D6A8C-71D8-438E-A4F3-87BA86EFA6EE}" presName="sp" presStyleCnt="0"/>
      <dgm:spPr/>
    </dgm:pt>
    <dgm:pt modelId="{93C15F02-6F08-46DB-9C46-B54801E47CB8}" type="pres">
      <dgm:prSet presAssocID="{57318538-23BF-48F3-80F4-6F22ED55AD2B}" presName="arrowAndChildren" presStyleCnt="0"/>
      <dgm:spPr/>
    </dgm:pt>
    <dgm:pt modelId="{0D58B4B6-79C1-47AF-A8BC-34867FD19F29}" type="pres">
      <dgm:prSet presAssocID="{57318538-23BF-48F3-80F4-6F22ED55AD2B}" presName="parentTextArrow" presStyleLbl="node1" presStyleIdx="3" presStyleCnt="5" custScaleY="106966" custLinFactNeighborX="1010" custLinFactNeighborY="-11790"/>
      <dgm:spPr/>
      <dgm:t>
        <a:bodyPr/>
        <a:lstStyle/>
        <a:p>
          <a:endParaRPr lang="ru-RU"/>
        </a:p>
      </dgm:t>
    </dgm:pt>
    <dgm:pt modelId="{140F6111-C087-4385-8724-3A3D651F27B3}" type="pres">
      <dgm:prSet presAssocID="{BD044E8B-8BEA-4541-92A5-E18F4642C7B5}" presName="sp" presStyleCnt="0"/>
      <dgm:spPr/>
    </dgm:pt>
    <dgm:pt modelId="{0596A671-2391-4C32-8A57-B5C3257C8526}" type="pres">
      <dgm:prSet presAssocID="{1C4DCD94-E7DE-4309-B3CA-01CB0A02D8BF}" presName="arrowAndChildren" presStyleCnt="0"/>
      <dgm:spPr/>
    </dgm:pt>
    <dgm:pt modelId="{EFBCAD7E-5BA8-4700-9B16-092DC3110ACE}" type="pres">
      <dgm:prSet presAssocID="{1C4DCD94-E7DE-4309-B3CA-01CB0A02D8BF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7B7459B8-2F80-41C6-B54D-154875C4F73D}" type="presOf" srcId="{353A7A90-F63C-4BC6-B07A-ACEEB5C63EFD}" destId="{152935B2-C05F-43E7-A5DF-B7679D5425FF}" srcOrd="0" destOrd="0" presId="urn:microsoft.com/office/officeart/2005/8/layout/process4"/>
    <dgm:cxn modelId="{95F9D1BD-5913-4DF5-A8B9-67969F9D9188}" type="presOf" srcId="{A6C58950-7211-4842-BC58-1F4797ED1034}" destId="{1579784C-C6EC-4FCD-A39C-A7B410491888}" srcOrd="0" destOrd="0" presId="urn:microsoft.com/office/officeart/2005/8/layout/process4"/>
    <dgm:cxn modelId="{3B004A1D-05E9-49CB-9AFF-6AA86969E653}" type="presOf" srcId="{1C4DCD94-E7DE-4309-B3CA-01CB0A02D8BF}" destId="{EFBCAD7E-5BA8-4700-9B16-092DC3110ACE}" srcOrd="0" destOrd="0" presId="urn:microsoft.com/office/officeart/2005/8/layout/process4"/>
    <dgm:cxn modelId="{27BB8CD1-EF44-4184-A483-831AA48DA604}" type="presOf" srcId="{57318538-23BF-48F3-80F4-6F22ED55AD2B}" destId="{0D58B4B6-79C1-47AF-A8BC-34867FD19F29}" srcOrd="0" destOrd="0" presId="urn:microsoft.com/office/officeart/2005/8/layout/process4"/>
    <dgm:cxn modelId="{B8CF0724-5775-402F-9931-86C7DAA3E485}" type="presOf" srcId="{7D73A835-ABDE-4E0F-BCBE-AAC14DAE4864}" destId="{8EDEF4EE-1402-4EF8-818E-3D13E8CB0DE2}" srcOrd="0" destOrd="0" presId="urn:microsoft.com/office/officeart/2005/8/layout/process4"/>
    <dgm:cxn modelId="{6D86173F-1B35-4BE2-80E8-6052198AB6EA}" srcId="{8D6A924C-419C-42E2-8D1C-3B753A40DC9F}" destId="{A6C58950-7211-4842-BC58-1F4797ED1034}" srcOrd="3" destOrd="0" parTransId="{7BC8E7FE-79F0-484C-8AD2-AA5EA9708CB9}" sibTransId="{EE7BA655-F09A-4745-9A7C-0B71FEAA73FB}"/>
    <dgm:cxn modelId="{DC3B50AA-782A-42C1-A5D1-FBCF121B4307}" srcId="{8D6A924C-419C-42E2-8D1C-3B753A40DC9F}" destId="{353A7A90-F63C-4BC6-B07A-ACEEB5C63EFD}" srcOrd="2" destOrd="0" parTransId="{ECCDD553-7DC1-4690-96DC-D78F81778BB5}" sibTransId="{28CAF792-2358-4A79-B574-27AF4181032F}"/>
    <dgm:cxn modelId="{81783EED-B337-4679-8316-39736EBEA8FF}" srcId="{8D6A924C-419C-42E2-8D1C-3B753A40DC9F}" destId="{57318538-23BF-48F3-80F4-6F22ED55AD2B}" srcOrd="1" destOrd="0" parTransId="{01D65883-EC22-4CC8-A076-5F02AA04BAAE}" sibTransId="{D87D6A8C-71D8-438E-A4F3-87BA86EFA6EE}"/>
    <dgm:cxn modelId="{9F02F295-1FAD-4C21-8089-A22A055357AF}" srcId="{8D6A924C-419C-42E2-8D1C-3B753A40DC9F}" destId="{7D73A835-ABDE-4E0F-BCBE-AAC14DAE4864}" srcOrd="4" destOrd="0" parTransId="{85F2A6B3-0BB4-4DD9-B1AD-8532C41E990C}" sibTransId="{9B7BCC68-CDA2-4D56-83E5-46F9E0CC4047}"/>
    <dgm:cxn modelId="{4DFACEC4-29A9-45A6-B3F8-5A6DC74A8984}" type="presOf" srcId="{8D6A924C-419C-42E2-8D1C-3B753A40DC9F}" destId="{38FB6F77-CDA2-4722-9F2F-2819DAAF0527}" srcOrd="0" destOrd="0" presId="urn:microsoft.com/office/officeart/2005/8/layout/process4"/>
    <dgm:cxn modelId="{0FD9342A-C881-43FE-8132-6479FEEE4B45}" srcId="{8D6A924C-419C-42E2-8D1C-3B753A40DC9F}" destId="{1C4DCD94-E7DE-4309-B3CA-01CB0A02D8BF}" srcOrd="0" destOrd="0" parTransId="{30F36AD5-2063-4469-8554-489427AE0B03}" sibTransId="{BD044E8B-8BEA-4541-92A5-E18F4642C7B5}"/>
    <dgm:cxn modelId="{1D0612DF-9145-4268-AB06-E6BEAFBFBA7E}" type="presParOf" srcId="{38FB6F77-CDA2-4722-9F2F-2819DAAF0527}" destId="{8A67A228-53F3-4B4B-8333-5B7C13204F4E}" srcOrd="0" destOrd="0" presId="urn:microsoft.com/office/officeart/2005/8/layout/process4"/>
    <dgm:cxn modelId="{8A483B91-08AA-4359-ADF6-EA03A2738B6B}" type="presParOf" srcId="{8A67A228-53F3-4B4B-8333-5B7C13204F4E}" destId="{8EDEF4EE-1402-4EF8-818E-3D13E8CB0DE2}" srcOrd="0" destOrd="0" presId="urn:microsoft.com/office/officeart/2005/8/layout/process4"/>
    <dgm:cxn modelId="{EE2F7CA4-1010-4B74-AE0A-4A32772E3495}" type="presParOf" srcId="{38FB6F77-CDA2-4722-9F2F-2819DAAF0527}" destId="{42E7CE34-2D32-48CC-AB72-C93940728399}" srcOrd="1" destOrd="0" presId="urn:microsoft.com/office/officeart/2005/8/layout/process4"/>
    <dgm:cxn modelId="{BA13247B-CC2C-4037-88B7-51F54E7C924F}" type="presParOf" srcId="{38FB6F77-CDA2-4722-9F2F-2819DAAF0527}" destId="{321CDBEC-BE84-4DA7-AEDB-25FA15750F75}" srcOrd="2" destOrd="0" presId="urn:microsoft.com/office/officeart/2005/8/layout/process4"/>
    <dgm:cxn modelId="{321AE550-B7A9-430D-9C27-908B412D7E1B}" type="presParOf" srcId="{321CDBEC-BE84-4DA7-AEDB-25FA15750F75}" destId="{1579784C-C6EC-4FCD-A39C-A7B410491888}" srcOrd="0" destOrd="0" presId="urn:microsoft.com/office/officeart/2005/8/layout/process4"/>
    <dgm:cxn modelId="{C29B5EA5-F0BB-4DB2-BEAF-68F943DE1F1B}" type="presParOf" srcId="{38FB6F77-CDA2-4722-9F2F-2819DAAF0527}" destId="{61C9949A-196C-4ACA-9ABE-9F87B147F0F6}" srcOrd="3" destOrd="0" presId="urn:microsoft.com/office/officeart/2005/8/layout/process4"/>
    <dgm:cxn modelId="{091C9AF0-B31B-451C-912A-2FA2A9275C17}" type="presParOf" srcId="{38FB6F77-CDA2-4722-9F2F-2819DAAF0527}" destId="{DD615081-1E39-47E5-8870-5CE30538E1F3}" srcOrd="4" destOrd="0" presId="urn:microsoft.com/office/officeart/2005/8/layout/process4"/>
    <dgm:cxn modelId="{30C7B106-29EB-4367-AEF7-0EC7C1F78004}" type="presParOf" srcId="{DD615081-1E39-47E5-8870-5CE30538E1F3}" destId="{152935B2-C05F-43E7-A5DF-B7679D5425FF}" srcOrd="0" destOrd="0" presId="urn:microsoft.com/office/officeart/2005/8/layout/process4"/>
    <dgm:cxn modelId="{BCADF05A-F6CE-4C11-A112-72AC17220A29}" type="presParOf" srcId="{38FB6F77-CDA2-4722-9F2F-2819DAAF0527}" destId="{00A4AA1B-9819-469A-AA61-CE14455246A8}" srcOrd="5" destOrd="0" presId="urn:microsoft.com/office/officeart/2005/8/layout/process4"/>
    <dgm:cxn modelId="{52CBDFAB-596E-466C-A73C-58E69BA14409}" type="presParOf" srcId="{38FB6F77-CDA2-4722-9F2F-2819DAAF0527}" destId="{93C15F02-6F08-46DB-9C46-B54801E47CB8}" srcOrd="6" destOrd="0" presId="urn:microsoft.com/office/officeart/2005/8/layout/process4"/>
    <dgm:cxn modelId="{B9AE89A9-344A-475C-9ED7-55B937D10490}" type="presParOf" srcId="{93C15F02-6F08-46DB-9C46-B54801E47CB8}" destId="{0D58B4B6-79C1-47AF-A8BC-34867FD19F29}" srcOrd="0" destOrd="0" presId="urn:microsoft.com/office/officeart/2005/8/layout/process4"/>
    <dgm:cxn modelId="{D515940F-9EFC-4BD4-9F2F-81E36C0809CE}" type="presParOf" srcId="{38FB6F77-CDA2-4722-9F2F-2819DAAF0527}" destId="{140F6111-C087-4385-8724-3A3D651F27B3}" srcOrd="7" destOrd="0" presId="urn:microsoft.com/office/officeart/2005/8/layout/process4"/>
    <dgm:cxn modelId="{9D355D51-A7BD-4D4C-9A8B-36E979DD962F}" type="presParOf" srcId="{38FB6F77-CDA2-4722-9F2F-2819DAAF0527}" destId="{0596A671-2391-4C32-8A57-B5C3257C8526}" srcOrd="8" destOrd="0" presId="urn:microsoft.com/office/officeart/2005/8/layout/process4"/>
    <dgm:cxn modelId="{5EBF52FB-C343-4607-82C7-C60DECD90FD3}" type="presParOf" srcId="{0596A671-2391-4C32-8A57-B5C3257C8526}" destId="{EFBCAD7E-5BA8-4700-9B16-092DC3110ACE}" srcOrd="0" destOrd="0" presId="urn:microsoft.com/office/officeart/2005/8/layout/process4"/>
  </dgm:cxnLst>
  <dgm:bg>
    <a:solidFill>
      <a:schemeClr val="bg1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6A924C-419C-42E2-8D1C-3B753A40DC9F}" type="doc">
      <dgm:prSet loTypeId="urn:microsoft.com/office/officeart/2005/8/layout/process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C4DCD94-E7DE-4309-B3CA-01CB0A02D8BF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Правоохранительные органы, бизнес-сообщество, органы законодательной власти, </a:t>
          </a:r>
        </a:p>
        <a:p>
          <a:r>
            <a:rPr lang="ru-RU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органы исполнительной власти, прокуратура, граждане России, общественные организации </a:t>
          </a:r>
          <a:endParaRPr lang="ru-RU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F36AD5-2063-4469-8554-489427AE0B03}" type="parTrans" cxnId="{0FD9342A-C881-43FE-8132-6479FEEE4B45}">
      <dgm:prSet/>
      <dgm:spPr/>
      <dgm:t>
        <a:bodyPr/>
        <a:lstStyle/>
        <a:p>
          <a:endParaRPr lang="ru-RU"/>
        </a:p>
      </dgm:t>
    </dgm:pt>
    <dgm:pt modelId="{BD044E8B-8BEA-4541-92A5-E18F4642C7B5}" type="sibTrans" cxnId="{0FD9342A-C881-43FE-8132-6479FEEE4B45}">
      <dgm:prSet/>
      <dgm:spPr/>
      <dgm:t>
        <a:bodyPr/>
        <a:lstStyle/>
        <a:p>
          <a:endParaRPr lang="ru-RU"/>
        </a:p>
      </dgm:t>
    </dgm:pt>
    <dgm:pt modelId="{A6C58950-7211-4842-BC58-1F4797ED1034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Основными результатами стратегии должны стать </a:t>
          </a:r>
          <a:endParaRPr lang="ru-RU" sz="20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C8E7FE-79F0-484C-8AD2-AA5EA9708CB9}" type="parTrans" cxnId="{6D86173F-1B35-4BE2-80E8-6052198AB6EA}">
      <dgm:prSet/>
      <dgm:spPr/>
      <dgm:t>
        <a:bodyPr/>
        <a:lstStyle/>
        <a:p>
          <a:endParaRPr lang="ru-RU"/>
        </a:p>
      </dgm:t>
    </dgm:pt>
    <dgm:pt modelId="{EE7BA655-F09A-4745-9A7C-0B71FEAA73FB}" type="sibTrans" cxnId="{6D86173F-1B35-4BE2-80E8-6052198AB6EA}">
      <dgm:prSet/>
      <dgm:spPr/>
      <dgm:t>
        <a:bodyPr/>
        <a:lstStyle/>
        <a:p>
          <a:endParaRPr lang="ru-RU"/>
        </a:p>
      </dgm:t>
    </dgm:pt>
    <dgm:pt modelId="{353A7A90-F63C-4BC6-B07A-ACEEB5C63EFD}">
      <dgm:prSet custT="1"/>
      <dgm:spPr>
        <a:solidFill>
          <a:schemeClr val="bg1"/>
        </a:solidFill>
      </dgm:spPr>
      <dgm:t>
        <a:bodyPr/>
        <a:lstStyle/>
        <a:p>
          <a:r>
            <a:rPr lang="ru-RU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Реализация системной стратегии противодействия коррупции </a:t>
          </a:r>
          <a:endParaRPr lang="ru-RU" sz="20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CDD553-7DC1-4690-96DC-D78F81778BB5}" type="parTrans" cxnId="{DC3B50AA-782A-42C1-A5D1-FBCF121B4307}">
      <dgm:prSet/>
      <dgm:spPr/>
      <dgm:t>
        <a:bodyPr/>
        <a:lstStyle/>
        <a:p>
          <a:endParaRPr lang="ru-RU"/>
        </a:p>
      </dgm:t>
    </dgm:pt>
    <dgm:pt modelId="{28CAF792-2358-4A79-B574-27AF4181032F}" type="sibTrans" cxnId="{DC3B50AA-782A-42C1-A5D1-FBCF121B4307}">
      <dgm:prSet/>
      <dgm:spPr/>
      <dgm:t>
        <a:bodyPr/>
        <a:lstStyle/>
        <a:p>
          <a:endParaRPr lang="ru-RU"/>
        </a:p>
      </dgm:t>
    </dgm:pt>
    <dgm:pt modelId="{57318538-23BF-48F3-80F4-6F22ED55AD2B}">
      <dgm:prSet custT="1"/>
      <dgm:spPr>
        <a:solidFill>
          <a:schemeClr val="bg1"/>
        </a:solidFill>
      </dgm:spPr>
      <dgm:t>
        <a:bodyPr/>
        <a:lstStyle/>
        <a:p>
          <a:r>
            <a:rPr lang="ru-RU" sz="2000" b="0" dirty="0" smtClean="0">
              <a:latin typeface="Arial" panose="020B0604020202020204" pitchFamily="34" charset="0"/>
              <a:cs typeface="Arial" panose="020B0604020202020204" pitchFamily="34" charset="0"/>
            </a:rPr>
            <a:t>Взаимодействие на постоянной основе </a:t>
          </a:r>
          <a:endParaRPr lang="ru-RU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D65883-EC22-4CC8-A076-5F02AA04BAAE}" type="parTrans" cxnId="{81783EED-B337-4679-8316-39736EBEA8FF}">
      <dgm:prSet/>
      <dgm:spPr/>
      <dgm:t>
        <a:bodyPr/>
        <a:lstStyle/>
        <a:p>
          <a:endParaRPr lang="ru-RU"/>
        </a:p>
      </dgm:t>
    </dgm:pt>
    <dgm:pt modelId="{D87D6A8C-71D8-438E-A4F3-87BA86EFA6EE}" type="sibTrans" cxnId="{81783EED-B337-4679-8316-39736EBEA8FF}">
      <dgm:prSet/>
      <dgm:spPr/>
      <dgm:t>
        <a:bodyPr/>
        <a:lstStyle/>
        <a:p>
          <a:endParaRPr lang="ru-RU"/>
        </a:p>
      </dgm:t>
    </dgm:pt>
    <dgm:pt modelId="{7D73A835-ABDE-4E0F-BCBE-AAC14DAE4864}">
      <dgm:prSet phldrT="[Текст]" custT="1"/>
      <dgm:spPr>
        <a:solidFill>
          <a:schemeClr val="bg1"/>
        </a:solidFill>
      </dgm:spPr>
      <dgm:t>
        <a:bodyPr/>
        <a:lstStyle/>
        <a:p>
          <a:pPr marL="0" indent="1706563" algn="just"/>
          <a:r>
            <a:rPr lang="ru-RU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Высокий риск имущественных и социальных потерь коррупционера. </a:t>
          </a:r>
        </a:p>
        <a:p>
          <a:pPr marL="0" indent="1706563" algn="just"/>
          <a:r>
            <a:rPr lang="ru-RU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Наличие условий, препятствующих установлению коррупционных отношений. </a:t>
          </a:r>
        </a:p>
        <a:p>
          <a:pPr marL="0" indent="1706563" algn="just"/>
          <a:r>
            <a:rPr lang="ru-RU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Негативное отношение к коррупции на </a:t>
          </a:r>
          <a:r>
            <a:rPr lang="ru-RU" sz="20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общесоциальном</a:t>
          </a:r>
          <a:r>
            <a:rPr lang="ru-RU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уровне.</a:t>
          </a:r>
          <a:endParaRPr lang="ru-RU" sz="20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F2A6B3-0BB4-4DD9-B1AD-8532C41E990C}" type="parTrans" cxnId="{9F02F295-1FAD-4C21-8089-A22A055357AF}">
      <dgm:prSet/>
      <dgm:spPr/>
      <dgm:t>
        <a:bodyPr/>
        <a:lstStyle/>
        <a:p>
          <a:endParaRPr lang="ru-RU"/>
        </a:p>
      </dgm:t>
    </dgm:pt>
    <dgm:pt modelId="{9B7BCC68-CDA2-4D56-83E5-46F9E0CC4047}" type="sibTrans" cxnId="{9F02F295-1FAD-4C21-8089-A22A055357AF}">
      <dgm:prSet/>
      <dgm:spPr/>
      <dgm:t>
        <a:bodyPr/>
        <a:lstStyle/>
        <a:p>
          <a:endParaRPr lang="ru-RU"/>
        </a:p>
      </dgm:t>
    </dgm:pt>
    <dgm:pt modelId="{38FB6F77-CDA2-4722-9F2F-2819DAAF0527}" type="pres">
      <dgm:prSet presAssocID="{8D6A924C-419C-42E2-8D1C-3B753A40DC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67A228-53F3-4B4B-8333-5B7C13204F4E}" type="pres">
      <dgm:prSet presAssocID="{7D73A835-ABDE-4E0F-BCBE-AAC14DAE4864}" presName="boxAndChildren" presStyleCnt="0"/>
      <dgm:spPr/>
    </dgm:pt>
    <dgm:pt modelId="{8EDEF4EE-1402-4EF8-818E-3D13E8CB0DE2}" type="pres">
      <dgm:prSet presAssocID="{7D73A835-ABDE-4E0F-BCBE-AAC14DAE4864}" presName="parentTextBox" presStyleLbl="node1" presStyleIdx="0" presStyleCnt="5" custScaleY="219429" custLinFactNeighborX="1010" custLinFactNeighborY="-61302"/>
      <dgm:spPr/>
      <dgm:t>
        <a:bodyPr/>
        <a:lstStyle/>
        <a:p>
          <a:endParaRPr lang="ru-RU"/>
        </a:p>
      </dgm:t>
    </dgm:pt>
    <dgm:pt modelId="{42E7CE34-2D32-48CC-AB72-C93940728399}" type="pres">
      <dgm:prSet presAssocID="{EE7BA655-F09A-4745-9A7C-0B71FEAA73FB}" presName="sp" presStyleCnt="0"/>
      <dgm:spPr/>
    </dgm:pt>
    <dgm:pt modelId="{321CDBEC-BE84-4DA7-AEDB-25FA15750F75}" type="pres">
      <dgm:prSet presAssocID="{A6C58950-7211-4842-BC58-1F4797ED1034}" presName="arrowAndChildren" presStyleCnt="0"/>
      <dgm:spPr/>
    </dgm:pt>
    <dgm:pt modelId="{1579784C-C6EC-4FCD-A39C-A7B410491888}" type="pres">
      <dgm:prSet presAssocID="{A6C58950-7211-4842-BC58-1F4797ED1034}" presName="parentTextArrow" presStyleLbl="node1" presStyleIdx="1" presStyleCnt="5" custScaleY="100218" custLinFactNeighborY="-25810"/>
      <dgm:spPr/>
      <dgm:t>
        <a:bodyPr/>
        <a:lstStyle/>
        <a:p>
          <a:endParaRPr lang="ru-RU"/>
        </a:p>
      </dgm:t>
    </dgm:pt>
    <dgm:pt modelId="{61C9949A-196C-4ACA-9ABE-9F87B147F0F6}" type="pres">
      <dgm:prSet presAssocID="{28CAF792-2358-4A79-B574-27AF4181032F}" presName="sp" presStyleCnt="0"/>
      <dgm:spPr/>
    </dgm:pt>
    <dgm:pt modelId="{DD615081-1E39-47E5-8870-5CE30538E1F3}" type="pres">
      <dgm:prSet presAssocID="{353A7A90-F63C-4BC6-B07A-ACEEB5C63EFD}" presName="arrowAndChildren" presStyleCnt="0"/>
      <dgm:spPr/>
    </dgm:pt>
    <dgm:pt modelId="{152935B2-C05F-43E7-A5DF-B7679D5425FF}" type="pres">
      <dgm:prSet presAssocID="{353A7A90-F63C-4BC6-B07A-ACEEB5C63EFD}" presName="parentTextArrow" presStyleLbl="node1" presStyleIdx="2" presStyleCnt="5" custScaleY="100714" custLinFactNeighborY="-19266"/>
      <dgm:spPr/>
      <dgm:t>
        <a:bodyPr/>
        <a:lstStyle/>
        <a:p>
          <a:endParaRPr lang="ru-RU"/>
        </a:p>
      </dgm:t>
    </dgm:pt>
    <dgm:pt modelId="{00A4AA1B-9819-469A-AA61-CE14455246A8}" type="pres">
      <dgm:prSet presAssocID="{D87D6A8C-71D8-438E-A4F3-87BA86EFA6EE}" presName="sp" presStyleCnt="0"/>
      <dgm:spPr/>
    </dgm:pt>
    <dgm:pt modelId="{93C15F02-6F08-46DB-9C46-B54801E47CB8}" type="pres">
      <dgm:prSet presAssocID="{57318538-23BF-48F3-80F4-6F22ED55AD2B}" presName="arrowAndChildren" presStyleCnt="0"/>
      <dgm:spPr/>
    </dgm:pt>
    <dgm:pt modelId="{0D58B4B6-79C1-47AF-A8BC-34867FD19F29}" type="pres">
      <dgm:prSet presAssocID="{57318538-23BF-48F3-80F4-6F22ED55AD2B}" presName="parentTextArrow" presStyleLbl="node1" presStyleIdx="3" presStyleCnt="5" custScaleY="106966" custLinFactNeighborX="1010" custLinFactNeighborY="-11790"/>
      <dgm:spPr/>
      <dgm:t>
        <a:bodyPr/>
        <a:lstStyle/>
        <a:p>
          <a:endParaRPr lang="ru-RU"/>
        </a:p>
      </dgm:t>
    </dgm:pt>
    <dgm:pt modelId="{140F6111-C087-4385-8724-3A3D651F27B3}" type="pres">
      <dgm:prSet presAssocID="{BD044E8B-8BEA-4541-92A5-E18F4642C7B5}" presName="sp" presStyleCnt="0"/>
      <dgm:spPr/>
    </dgm:pt>
    <dgm:pt modelId="{0596A671-2391-4C32-8A57-B5C3257C8526}" type="pres">
      <dgm:prSet presAssocID="{1C4DCD94-E7DE-4309-B3CA-01CB0A02D8BF}" presName="arrowAndChildren" presStyleCnt="0"/>
      <dgm:spPr/>
    </dgm:pt>
    <dgm:pt modelId="{EFBCAD7E-5BA8-4700-9B16-092DC3110ACE}" type="pres">
      <dgm:prSet presAssocID="{1C4DCD94-E7DE-4309-B3CA-01CB0A02D8BF}" presName="parentTextArrow" presStyleLbl="node1" presStyleIdx="4" presStyleCnt="5" custScaleY="126835"/>
      <dgm:spPr/>
      <dgm:t>
        <a:bodyPr/>
        <a:lstStyle/>
        <a:p>
          <a:endParaRPr lang="ru-RU"/>
        </a:p>
      </dgm:t>
    </dgm:pt>
  </dgm:ptLst>
  <dgm:cxnLst>
    <dgm:cxn modelId="{9926C3D7-5197-4F71-9B2E-5A974FD5D780}" type="presOf" srcId="{353A7A90-F63C-4BC6-B07A-ACEEB5C63EFD}" destId="{152935B2-C05F-43E7-A5DF-B7679D5425FF}" srcOrd="0" destOrd="0" presId="urn:microsoft.com/office/officeart/2005/8/layout/process4"/>
    <dgm:cxn modelId="{79F188C0-DB67-43FC-8429-7A7A99C1EE70}" type="presOf" srcId="{1C4DCD94-E7DE-4309-B3CA-01CB0A02D8BF}" destId="{EFBCAD7E-5BA8-4700-9B16-092DC3110ACE}" srcOrd="0" destOrd="0" presId="urn:microsoft.com/office/officeart/2005/8/layout/process4"/>
    <dgm:cxn modelId="{78B6C246-E96F-48AC-9379-681B269B925F}" type="presOf" srcId="{7D73A835-ABDE-4E0F-BCBE-AAC14DAE4864}" destId="{8EDEF4EE-1402-4EF8-818E-3D13E8CB0DE2}" srcOrd="0" destOrd="0" presId="urn:microsoft.com/office/officeart/2005/8/layout/process4"/>
    <dgm:cxn modelId="{10664709-5842-4362-B52F-287EBEABFA6F}" type="presOf" srcId="{8D6A924C-419C-42E2-8D1C-3B753A40DC9F}" destId="{38FB6F77-CDA2-4722-9F2F-2819DAAF0527}" srcOrd="0" destOrd="0" presId="urn:microsoft.com/office/officeart/2005/8/layout/process4"/>
    <dgm:cxn modelId="{2FF6EF3E-F544-46CD-94BC-AB47A2DE2480}" type="presOf" srcId="{A6C58950-7211-4842-BC58-1F4797ED1034}" destId="{1579784C-C6EC-4FCD-A39C-A7B410491888}" srcOrd="0" destOrd="0" presId="urn:microsoft.com/office/officeart/2005/8/layout/process4"/>
    <dgm:cxn modelId="{6D86173F-1B35-4BE2-80E8-6052198AB6EA}" srcId="{8D6A924C-419C-42E2-8D1C-3B753A40DC9F}" destId="{A6C58950-7211-4842-BC58-1F4797ED1034}" srcOrd="3" destOrd="0" parTransId="{7BC8E7FE-79F0-484C-8AD2-AA5EA9708CB9}" sibTransId="{EE7BA655-F09A-4745-9A7C-0B71FEAA73FB}"/>
    <dgm:cxn modelId="{DC3B50AA-782A-42C1-A5D1-FBCF121B4307}" srcId="{8D6A924C-419C-42E2-8D1C-3B753A40DC9F}" destId="{353A7A90-F63C-4BC6-B07A-ACEEB5C63EFD}" srcOrd="2" destOrd="0" parTransId="{ECCDD553-7DC1-4690-96DC-D78F81778BB5}" sibTransId="{28CAF792-2358-4A79-B574-27AF4181032F}"/>
    <dgm:cxn modelId="{81783EED-B337-4679-8316-39736EBEA8FF}" srcId="{8D6A924C-419C-42E2-8D1C-3B753A40DC9F}" destId="{57318538-23BF-48F3-80F4-6F22ED55AD2B}" srcOrd="1" destOrd="0" parTransId="{01D65883-EC22-4CC8-A076-5F02AA04BAAE}" sibTransId="{D87D6A8C-71D8-438E-A4F3-87BA86EFA6EE}"/>
    <dgm:cxn modelId="{9F02F295-1FAD-4C21-8089-A22A055357AF}" srcId="{8D6A924C-419C-42E2-8D1C-3B753A40DC9F}" destId="{7D73A835-ABDE-4E0F-BCBE-AAC14DAE4864}" srcOrd="4" destOrd="0" parTransId="{85F2A6B3-0BB4-4DD9-B1AD-8532C41E990C}" sibTransId="{9B7BCC68-CDA2-4D56-83E5-46F9E0CC4047}"/>
    <dgm:cxn modelId="{BC5683A7-8733-49DF-B31B-99EFF9913DA7}" type="presOf" srcId="{57318538-23BF-48F3-80F4-6F22ED55AD2B}" destId="{0D58B4B6-79C1-47AF-A8BC-34867FD19F29}" srcOrd="0" destOrd="0" presId="urn:microsoft.com/office/officeart/2005/8/layout/process4"/>
    <dgm:cxn modelId="{0FD9342A-C881-43FE-8132-6479FEEE4B45}" srcId="{8D6A924C-419C-42E2-8D1C-3B753A40DC9F}" destId="{1C4DCD94-E7DE-4309-B3CA-01CB0A02D8BF}" srcOrd="0" destOrd="0" parTransId="{30F36AD5-2063-4469-8554-489427AE0B03}" sibTransId="{BD044E8B-8BEA-4541-92A5-E18F4642C7B5}"/>
    <dgm:cxn modelId="{CFBB2AB0-BBE0-49C3-BF68-E2A364B09B26}" type="presParOf" srcId="{38FB6F77-CDA2-4722-9F2F-2819DAAF0527}" destId="{8A67A228-53F3-4B4B-8333-5B7C13204F4E}" srcOrd="0" destOrd="0" presId="urn:microsoft.com/office/officeart/2005/8/layout/process4"/>
    <dgm:cxn modelId="{39D20D48-B379-4C64-99DD-8851DFA0C4F3}" type="presParOf" srcId="{8A67A228-53F3-4B4B-8333-5B7C13204F4E}" destId="{8EDEF4EE-1402-4EF8-818E-3D13E8CB0DE2}" srcOrd="0" destOrd="0" presId="urn:microsoft.com/office/officeart/2005/8/layout/process4"/>
    <dgm:cxn modelId="{CAC39AB2-5A34-4779-B65F-7211647F7634}" type="presParOf" srcId="{38FB6F77-CDA2-4722-9F2F-2819DAAF0527}" destId="{42E7CE34-2D32-48CC-AB72-C93940728399}" srcOrd="1" destOrd="0" presId="urn:microsoft.com/office/officeart/2005/8/layout/process4"/>
    <dgm:cxn modelId="{8737F950-CBE6-4C8D-81E2-5C314C61C60A}" type="presParOf" srcId="{38FB6F77-CDA2-4722-9F2F-2819DAAF0527}" destId="{321CDBEC-BE84-4DA7-AEDB-25FA15750F75}" srcOrd="2" destOrd="0" presId="urn:microsoft.com/office/officeart/2005/8/layout/process4"/>
    <dgm:cxn modelId="{BF7AF9AC-E68F-4B11-B0B5-A55E88CBE483}" type="presParOf" srcId="{321CDBEC-BE84-4DA7-AEDB-25FA15750F75}" destId="{1579784C-C6EC-4FCD-A39C-A7B410491888}" srcOrd="0" destOrd="0" presId="urn:microsoft.com/office/officeart/2005/8/layout/process4"/>
    <dgm:cxn modelId="{33FD8E48-701D-4EAF-8012-ABF034F307BC}" type="presParOf" srcId="{38FB6F77-CDA2-4722-9F2F-2819DAAF0527}" destId="{61C9949A-196C-4ACA-9ABE-9F87B147F0F6}" srcOrd="3" destOrd="0" presId="urn:microsoft.com/office/officeart/2005/8/layout/process4"/>
    <dgm:cxn modelId="{1D444ED0-AFA1-4D62-AC4E-3C61B3DBC2E8}" type="presParOf" srcId="{38FB6F77-CDA2-4722-9F2F-2819DAAF0527}" destId="{DD615081-1E39-47E5-8870-5CE30538E1F3}" srcOrd="4" destOrd="0" presId="urn:microsoft.com/office/officeart/2005/8/layout/process4"/>
    <dgm:cxn modelId="{9B442AB7-3EAF-4659-81FA-533E64D04905}" type="presParOf" srcId="{DD615081-1E39-47E5-8870-5CE30538E1F3}" destId="{152935B2-C05F-43E7-A5DF-B7679D5425FF}" srcOrd="0" destOrd="0" presId="urn:microsoft.com/office/officeart/2005/8/layout/process4"/>
    <dgm:cxn modelId="{9EA188CF-2182-41F7-9A50-216577D53D7C}" type="presParOf" srcId="{38FB6F77-CDA2-4722-9F2F-2819DAAF0527}" destId="{00A4AA1B-9819-469A-AA61-CE14455246A8}" srcOrd="5" destOrd="0" presId="urn:microsoft.com/office/officeart/2005/8/layout/process4"/>
    <dgm:cxn modelId="{3E083CF1-4474-4408-99CB-B5B6A85586BE}" type="presParOf" srcId="{38FB6F77-CDA2-4722-9F2F-2819DAAF0527}" destId="{93C15F02-6F08-46DB-9C46-B54801E47CB8}" srcOrd="6" destOrd="0" presId="urn:microsoft.com/office/officeart/2005/8/layout/process4"/>
    <dgm:cxn modelId="{7D4CED82-35F3-4B28-94FF-738C99FBC6C3}" type="presParOf" srcId="{93C15F02-6F08-46DB-9C46-B54801E47CB8}" destId="{0D58B4B6-79C1-47AF-A8BC-34867FD19F29}" srcOrd="0" destOrd="0" presId="urn:microsoft.com/office/officeart/2005/8/layout/process4"/>
    <dgm:cxn modelId="{337CB467-FD9A-42D3-8958-3B1C369A39D1}" type="presParOf" srcId="{38FB6F77-CDA2-4722-9F2F-2819DAAF0527}" destId="{140F6111-C087-4385-8724-3A3D651F27B3}" srcOrd="7" destOrd="0" presId="urn:microsoft.com/office/officeart/2005/8/layout/process4"/>
    <dgm:cxn modelId="{235322F2-7605-46CA-AFA4-2A9D4C76285C}" type="presParOf" srcId="{38FB6F77-CDA2-4722-9F2F-2819DAAF0527}" destId="{0596A671-2391-4C32-8A57-B5C3257C8526}" srcOrd="8" destOrd="0" presId="urn:microsoft.com/office/officeart/2005/8/layout/process4"/>
    <dgm:cxn modelId="{6EB2703F-2BDD-4AE9-B7B2-1475ABF25535}" type="presParOf" srcId="{0596A671-2391-4C32-8A57-B5C3257C8526}" destId="{EFBCAD7E-5BA8-4700-9B16-092DC3110ACE}" srcOrd="0" destOrd="0" presId="urn:microsoft.com/office/officeart/2005/8/layout/process4"/>
  </dgm:cxnLst>
  <dgm:bg>
    <a:solidFill>
      <a:schemeClr val="bg1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8692A7-6E7D-4C51-9BE5-5893E50556D0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3B9D26B-D90A-4EA3-9301-1641CE16C908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 w="76200">
          <a:solidFill>
            <a:srgbClr val="C00000"/>
          </a:solidFill>
        </a:ln>
      </dgm:spPr>
      <dgm:t>
        <a:bodyPr/>
        <a:lstStyle/>
        <a:p>
          <a:r>
            <a:rPr lang="ru-RU" sz="3200" b="1" i="0" dirty="0" smtClean="0">
              <a:solidFill>
                <a:srgbClr val="C00000"/>
              </a:solidFill>
            </a:rPr>
            <a:t>Системообразующие элементы </a:t>
          </a:r>
          <a:r>
            <a:rPr lang="ru-RU" sz="3200" b="0" dirty="0" smtClean="0">
              <a:solidFill>
                <a:schemeClr val="tx1"/>
              </a:solidFill>
            </a:rPr>
            <a:t>противодействия коррупции </a:t>
          </a:r>
          <a:endParaRPr lang="ru-RU" sz="3200" b="0" dirty="0">
            <a:solidFill>
              <a:schemeClr val="tx1"/>
            </a:solidFill>
          </a:endParaRPr>
        </a:p>
      </dgm:t>
    </dgm:pt>
    <dgm:pt modelId="{924EA427-F70F-4FD1-9C31-881851C4D1AC}" type="parTrans" cxnId="{4F3DADF1-D2C4-4681-8905-6A92801B4681}">
      <dgm:prSet/>
      <dgm:spPr/>
      <dgm:t>
        <a:bodyPr/>
        <a:lstStyle/>
        <a:p>
          <a:endParaRPr lang="ru-RU"/>
        </a:p>
      </dgm:t>
    </dgm:pt>
    <dgm:pt modelId="{487ACE4D-CC64-4849-8B3E-E7146BE9A600}" type="sibTrans" cxnId="{4F3DADF1-D2C4-4681-8905-6A92801B4681}">
      <dgm:prSet/>
      <dgm:spPr/>
      <dgm:t>
        <a:bodyPr/>
        <a:lstStyle/>
        <a:p>
          <a:endParaRPr lang="ru-RU"/>
        </a:p>
      </dgm:t>
    </dgm:pt>
    <dgm:pt modelId="{42A41DD1-DB35-4461-A304-47385E0FDFC7}">
      <dgm:prSet phldrT="[Текст]" custT="1"/>
      <dgm:spPr>
        <a:solidFill>
          <a:schemeClr val="bg1">
            <a:lumMod val="95000"/>
          </a:schemeClr>
        </a:solidFill>
        <a:ln w="76200">
          <a:solidFill>
            <a:srgbClr val="C00000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Цель </a:t>
          </a:r>
          <a:r>
            <a:rPr lang="ru-RU" sz="2800" dirty="0" smtClean="0"/>
            <a:t>противодействия коррупции </a:t>
          </a:r>
          <a:endParaRPr lang="ru-RU" sz="2800" dirty="0"/>
        </a:p>
      </dgm:t>
    </dgm:pt>
    <dgm:pt modelId="{D138B671-6DA2-4D7A-8400-7707CED1E593}" type="parTrans" cxnId="{ADC3C41E-E34A-4DD3-AC7A-D372BB6842B8}">
      <dgm:prSet/>
      <dgm:spPr>
        <a:solidFill>
          <a:schemeClr val="bg1"/>
        </a:solidFill>
        <a:ln w="7620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0DA98396-C168-418C-9C2C-7228A32DF945}" type="sibTrans" cxnId="{ADC3C41E-E34A-4DD3-AC7A-D372BB6842B8}">
      <dgm:prSet/>
      <dgm:spPr/>
      <dgm:t>
        <a:bodyPr/>
        <a:lstStyle/>
        <a:p>
          <a:endParaRPr lang="ru-RU"/>
        </a:p>
      </dgm:t>
    </dgm:pt>
    <dgm:pt modelId="{BDF252E3-D0DA-460B-8ADA-0A2DA0703B3E}">
      <dgm:prSet phldrT="[Текст]" custT="1"/>
      <dgm:spPr>
        <a:solidFill>
          <a:schemeClr val="bg1">
            <a:lumMod val="95000"/>
          </a:schemeClr>
        </a:solidFill>
        <a:ln w="76200">
          <a:solidFill>
            <a:srgbClr val="C00000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Принципы</a:t>
          </a:r>
          <a:r>
            <a:rPr lang="ru-RU" sz="2800" dirty="0" smtClean="0">
              <a:solidFill>
                <a:srgbClr val="C00000"/>
              </a:solidFill>
            </a:rPr>
            <a:t> </a:t>
          </a:r>
          <a:r>
            <a:rPr lang="ru-RU" sz="2800" dirty="0" smtClean="0"/>
            <a:t>противодействия коррупции</a:t>
          </a:r>
          <a:endParaRPr lang="ru-RU" sz="2800" dirty="0"/>
        </a:p>
      </dgm:t>
    </dgm:pt>
    <dgm:pt modelId="{10FD6016-9BB2-4CA8-8EFD-F4A29770E705}" type="parTrans" cxnId="{D883515C-8B73-4894-870E-A4C5F8EF3BD6}">
      <dgm:prSet/>
      <dgm:spPr>
        <a:ln w="7620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A3F7E820-EFE2-4EFF-9143-31100AC74312}" type="sibTrans" cxnId="{D883515C-8B73-4894-870E-A4C5F8EF3BD6}">
      <dgm:prSet/>
      <dgm:spPr/>
      <dgm:t>
        <a:bodyPr/>
        <a:lstStyle/>
        <a:p>
          <a:endParaRPr lang="ru-RU"/>
        </a:p>
      </dgm:t>
    </dgm:pt>
    <dgm:pt modelId="{6D907FE9-EA82-4562-847C-CEF95E850FF1}">
      <dgm:prSet phldrT="[Текст]" custT="1"/>
      <dgm:spPr>
        <a:solidFill>
          <a:schemeClr val="bg1">
            <a:lumMod val="95000"/>
          </a:schemeClr>
        </a:solidFill>
        <a:ln w="76200">
          <a:solidFill>
            <a:srgbClr val="C00000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Основные направления            </a:t>
          </a:r>
          <a:r>
            <a:rPr lang="ru-RU" sz="2800" dirty="0" smtClean="0"/>
            <a:t>ее осуществления</a:t>
          </a:r>
          <a:endParaRPr lang="ru-RU" sz="2800" dirty="0"/>
        </a:p>
      </dgm:t>
    </dgm:pt>
    <dgm:pt modelId="{B839D633-47EA-4524-AC3E-879427237B0B}" type="parTrans" cxnId="{43192BAB-B80F-40B8-A1DF-458816DD4E34}">
      <dgm:prSet/>
      <dgm:spPr>
        <a:ln w="7620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09ACDA69-E105-46C2-A2E8-40302403C0A1}" type="sibTrans" cxnId="{43192BAB-B80F-40B8-A1DF-458816DD4E34}">
      <dgm:prSet/>
      <dgm:spPr/>
      <dgm:t>
        <a:bodyPr/>
        <a:lstStyle/>
        <a:p>
          <a:endParaRPr lang="ru-RU"/>
        </a:p>
      </dgm:t>
    </dgm:pt>
    <dgm:pt modelId="{450CBDBA-73B5-4BE0-8C51-FA8A321FA8F5}" type="pres">
      <dgm:prSet presAssocID="{B58692A7-6E7D-4C51-9BE5-5893E50556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F511199-EF14-4C72-9A5C-0B4783334EFC}" type="pres">
      <dgm:prSet presAssocID="{A3B9D26B-D90A-4EA3-9301-1641CE16C908}" presName="hierRoot1" presStyleCnt="0">
        <dgm:presLayoutVars>
          <dgm:hierBranch val="init"/>
        </dgm:presLayoutVars>
      </dgm:prSet>
      <dgm:spPr/>
    </dgm:pt>
    <dgm:pt modelId="{5E80F513-B907-4DFC-BC64-EFFFC4126196}" type="pres">
      <dgm:prSet presAssocID="{A3B9D26B-D90A-4EA3-9301-1641CE16C908}" presName="rootComposite1" presStyleCnt="0"/>
      <dgm:spPr/>
    </dgm:pt>
    <dgm:pt modelId="{16F3AFF9-D3C8-4879-910B-AB51126B4419}" type="pres">
      <dgm:prSet presAssocID="{A3B9D26B-D90A-4EA3-9301-1641CE16C908}" presName="rootText1" presStyleLbl="node0" presStyleIdx="0" presStyleCnt="1" custScaleX="242575" custScaleY="887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FDB78E-E4C1-4364-A108-E3D03083E21C}" type="pres">
      <dgm:prSet presAssocID="{A3B9D26B-D90A-4EA3-9301-1641CE16C90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01C7FE-5498-467A-B22F-3232F6FF8527}" type="pres">
      <dgm:prSet presAssocID="{A3B9D26B-D90A-4EA3-9301-1641CE16C908}" presName="hierChild2" presStyleCnt="0"/>
      <dgm:spPr/>
    </dgm:pt>
    <dgm:pt modelId="{9EA128F4-A7D0-4CD2-8ACB-2523B3870482}" type="pres">
      <dgm:prSet presAssocID="{D138B671-6DA2-4D7A-8400-7707CED1E593}" presName="Name37" presStyleLbl="parChTrans1D2" presStyleIdx="0" presStyleCnt="3"/>
      <dgm:spPr/>
      <dgm:t>
        <a:bodyPr/>
        <a:lstStyle/>
        <a:p>
          <a:endParaRPr lang="ru-RU"/>
        </a:p>
      </dgm:t>
    </dgm:pt>
    <dgm:pt modelId="{15AAF82F-071C-475E-B073-0BDCBC864CBE}" type="pres">
      <dgm:prSet presAssocID="{42A41DD1-DB35-4461-A304-47385E0FDFC7}" presName="hierRoot2" presStyleCnt="0">
        <dgm:presLayoutVars>
          <dgm:hierBranch val="init"/>
        </dgm:presLayoutVars>
      </dgm:prSet>
      <dgm:spPr/>
    </dgm:pt>
    <dgm:pt modelId="{2C434910-DA6E-458D-A713-3D7EDF743850}" type="pres">
      <dgm:prSet presAssocID="{42A41DD1-DB35-4461-A304-47385E0FDFC7}" presName="rootComposite" presStyleCnt="0"/>
      <dgm:spPr/>
    </dgm:pt>
    <dgm:pt modelId="{BB7A14E4-0BE7-4CC1-AE21-981785CBE1FB}" type="pres">
      <dgm:prSet presAssocID="{42A41DD1-DB35-4461-A304-47385E0FDFC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538EB1-F0BF-4FE1-9B99-716E93EE569D}" type="pres">
      <dgm:prSet presAssocID="{42A41DD1-DB35-4461-A304-47385E0FDFC7}" presName="rootConnector" presStyleLbl="node2" presStyleIdx="0" presStyleCnt="3"/>
      <dgm:spPr/>
      <dgm:t>
        <a:bodyPr/>
        <a:lstStyle/>
        <a:p>
          <a:endParaRPr lang="ru-RU"/>
        </a:p>
      </dgm:t>
    </dgm:pt>
    <dgm:pt modelId="{4A68C7E6-AA3F-4236-81C3-D5BF681966DE}" type="pres">
      <dgm:prSet presAssocID="{42A41DD1-DB35-4461-A304-47385E0FDFC7}" presName="hierChild4" presStyleCnt="0"/>
      <dgm:spPr/>
    </dgm:pt>
    <dgm:pt modelId="{195195A1-9557-44AC-9490-C3F196D715A5}" type="pres">
      <dgm:prSet presAssocID="{42A41DD1-DB35-4461-A304-47385E0FDFC7}" presName="hierChild5" presStyleCnt="0"/>
      <dgm:spPr/>
    </dgm:pt>
    <dgm:pt modelId="{F03F0B60-27F6-4B8C-BA25-388FFF7DA18B}" type="pres">
      <dgm:prSet presAssocID="{10FD6016-9BB2-4CA8-8EFD-F4A29770E705}" presName="Name37" presStyleLbl="parChTrans1D2" presStyleIdx="1" presStyleCnt="3"/>
      <dgm:spPr/>
      <dgm:t>
        <a:bodyPr/>
        <a:lstStyle/>
        <a:p>
          <a:endParaRPr lang="ru-RU"/>
        </a:p>
      </dgm:t>
    </dgm:pt>
    <dgm:pt modelId="{748E4540-8E50-45FF-A465-7AC233AC4DC9}" type="pres">
      <dgm:prSet presAssocID="{BDF252E3-D0DA-460B-8ADA-0A2DA0703B3E}" presName="hierRoot2" presStyleCnt="0">
        <dgm:presLayoutVars>
          <dgm:hierBranch val="init"/>
        </dgm:presLayoutVars>
      </dgm:prSet>
      <dgm:spPr/>
    </dgm:pt>
    <dgm:pt modelId="{FF2FE5C3-445D-4DFC-9E4D-DFB64B15E7C0}" type="pres">
      <dgm:prSet presAssocID="{BDF252E3-D0DA-460B-8ADA-0A2DA0703B3E}" presName="rootComposite" presStyleCnt="0"/>
      <dgm:spPr/>
    </dgm:pt>
    <dgm:pt modelId="{3C6CDD4B-F753-4792-A409-1B0D1FBBE4F7}" type="pres">
      <dgm:prSet presAssocID="{BDF252E3-D0DA-460B-8ADA-0A2DA0703B3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5E54D6-FCD2-44B4-887A-C866AA6AA4B3}" type="pres">
      <dgm:prSet presAssocID="{BDF252E3-D0DA-460B-8ADA-0A2DA0703B3E}" presName="rootConnector" presStyleLbl="node2" presStyleIdx="1" presStyleCnt="3"/>
      <dgm:spPr/>
      <dgm:t>
        <a:bodyPr/>
        <a:lstStyle/>
        <a:p>
          <a:endParaRPr lang="ru-RU"/>
        </a:p>
      </dgm:t>
    </dgm:pt>
    <dgm:pt modelId="{2E38B48D-EA3D-4823-B2A0-AB8D3BA099D8}" type="pres">
      <dgm:prSet presAssocID="{BDF252E3-D0DA-460B-8ADA-0A2DA0703B3E}" presName="hierChild4" presStyleCnt="0"/>
      <dgm:spPr/>
    </dgm:pt>
    <dgm:pt modelId="{86CD39AC-E791-4B5B-8F7D-6624FB9D456D}" type="pres">
      <dgm:prSet presAssocID="{BDF252E3-D0DA-460B-8ADA-0A2DA0703B3E}" presName="hierChild5" presStyleCnt="0"/>
      <dgm:spPr/>
    </dgm:pt>
    <dgm:pt modelId="{C3317C7D-9AB8-4148-AA24-0840FF431F46}" type="pres">
      <dgm:prSet presAssocID="{B839D633-47EA-4524-AC3E-879427237B0B}" presName="Name37" presStyleLbl="parChTrans1D2" presStyleIdx="2" presStyleCnt="3"/>
      <dgm:spPr/>
      <dgm:t>
        <a:bodyPr/>
        <a:lstStyle/>
        <a:p>
          <a:endParaRPr lang="ru-RU"/>
        </a:p>
      </dgm:t>
    </dgm:pt>
    <dgm:pt modelId="{F67DB9C8-CCBC-4C04-BFEC-2E73C4AAD95E}" type="pres">
      <dgm:prSet presAssocID="{6D907FE9-EA82-4562-847C-CEF95E850FF1}" presName="hierRoot2" presStyleCnt="0">
        <dgm:presLayoutVars>
          <dgm:hierBranch val="init"/>
        </dgm:presLayoutVars>
      </dgm:prSet>
      <dgm:spPr/>
    </dgm:pt>
    <dgm:pt modelId="{2AB2DC77-9169-44A2-931F-92C5EBE3599C}" type="pres">
      <dgm:prSet presAssocID="{6D907FE9-EA82-4562-847C-CEF95E850FF1}" presName="rootComposite" presStyleCnt="0"/>
      <dgm:spPr/>
    </dgm:pt>
    <dgm:pt modelId="{54D52AC5-59BF-47A3-BF09-7E32CBB5F670}" type="pres">
      <dgm:prSet presAssocID="{6D907FE9-EA82-4562-847C-CEF95E850FF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51DA18-7447-450D-B521-E1341B8EEA8E}" type="pres">
      <dgm:prSet presAssocID="{6D907FE9-EA82-4562-847C-CEF95E850FF1}" presName="rootConnector" presStyleLbl="node2" presStyleIdx="2" presStyleCnt="3"/>
      <dgm:spPr/>
      <dgm:t>
        <a:bodyPr/>
        <a:lstStyle/>
        <a:p>
          <a:endParaRPr lang="ru-RU"/>
        </a:p>
      </dgm:t>
    </dgm:pt>
    <dgm:pt modelId="{068DF65F-43F4-47C6-B4FF-407676CB964C}" type="pres">
      <dgm:prSet presAssocID="{6D907FE9-EA82-4562-847C-CEF95E850FF1}" presName="hierChild4" presStyleCnt="0"/>
      <dgm:spPr/>
    </dgm:pt>
    <dgm:pt modelId="{B49D23B8-F287-424B-8338-5F83808E57D7}" type="pres">
      <dgm:prSet presAssocID="{6D907FE9-EA82-4562-847C-CEF95E850FF1}" presName="hierChild5" presStyleCnt="0"/>
      <dgm:spPr/>
    </dgm:pt>
    <dgm:pt modelId="{FDBF454F-DA2F-49B7-8915-4B12B101ADCC}" type="pres">
      <dgm:prSet presAssocID="{A3B9D26B-D90A-4EA3-9301-1641CE16C908}" presName="hierChild3" presStyleCnt="0"/>
      <dgm:spPr/>
    </dgm:pt>
  </dgm:ptLst>
  <dgm:cxnLst>
    <dgm:cxn modelId="{C5BA1495-EAFE-4948-ABE9-990D31E1D11B}" type="presOf" srcId="{A3B9D26B-D90A-4EA3-9301-1641CE16C908}" destId="{4EFDB78E-E4C1-4364-A108-E3D03083E21C}" srcOrd="1" destOrd="0" presId="urn:microsoft.com/office/officeart/2005/8/layout/orgChart1"/>
    <dgm:cxn modelId="{EC38F336-8F04-464B-839E-BC8E0E50D1C7}" type="presOf" srcId="{6D907FE9-EA82-4562-847C-CEF95E850FF1}" destId="{54D52AC5-59BF-47A3-BF09-7E32CBB5F670}" srcOrd="0" destOrd="0" presId="urn:microsoft.com/office/officeart/2005/8/layout/orgChart1"/>
    <dgm:cxn modelId="{F0677619-E7D7-451C-87FB-A15E437B5650}" type="presOf" srcId="{42A41DD1-DB35-4461-A304-47385E0FDFC7}" destId="{BB7A14E4-0BE7-4CC1-AE21-981785CBE1FB}" srcOrd="0" destOrd="0" presId="urn:microsoft.com/office/officeart/2005/8/layout/orgChart1"/>
    <dgm:cxn modelId="{E6C77096-182F-432D-9D6E-868840042CD4}" type="presOf" srcId="{6D907FE9-EA82-4562-847C-CEF95E850FF1}" destId="{A751DA18-7447-450D-B521-E1341B8EEA8E}" srcOrd="1" destOrd="0" presId="urn:microsoft.com/office/officeart/2005/8/layout/orgChart1"/>
    <dgm:cxn modelId="{43192BAB-B80F-40B8-A1DF-458816DD4E34}" srcId="{A3B9D26B-D90A-4EA3-9301-1641CE16C908}" destId="{6D907FE9-EA82-4562-847C-CEF95E850FF1}" srcOrd="2" destOrd="0" parTransId="{B839D633-47EA-4524-AC3E-879427237B0B}" sibTransId="{09ACDA69-E105-46C2-A2E8-40302403C0A1}"/>
    <dgm:cxn modelId="{4F3DADF1-D2C4-4681-8905-6A92801B4681}" srcId="{B58692A7-6E7D-4C51-9BE5-5893E50556D0}" destId="{A3B9D26B-D90A-4EA3-9301-1641CE16C908}" srcOrd="0" destOrd="0" parTransId="{924EA427-F70F-4FD1-9C31-881851C4D1AC}" sibTransId="{487ACE4D-CC64-4849-8B3E-E7146BE9A600}"/>
    <dgm:cxn modelId="{D883515C-8B73-4894-870E-A4C5F8EF3BD6}" srcId="{A3B9D26B-D90A-4EA3-9301-1641CE16C908}" destId="{BDF252E3-D0DA-460B-8ADA-0A2DA0703B3E}" srcOrd="1" destOrd="0" parTransId="{10FD6016-9BB2-4CA8-8EFD-F4A29770E705}" sibTransId="{A3F7E820-EFE2-4EFF-9143-31100AC74312}"/>
    <dgm:cxn modelId="{1D9D2764-1112-4550-BD81-30261B4458C3}" type="presOf" srcId="{42A41DD1-DB35-4461-A304-47385E0FDFC7}" destId="{45538EB1-F0BF-4FE1-9B99-716E93EE569D}" srcOrd="1" destOrd="0" presId="urn:microsoft.com/office/officeart/2005/8/layout/orgChart1"/>
    <dgm:cxn modelId="{B9C12392-0963-4DF0-BD56-FB59A9232409}" type="presOf" srcId="{D138B671-6DA2-4D7A-8400-7707CED1E593}" destId="{9EA128F4-A7D0-4CD2-8ACB-2523B3870482}" srcOrd="0" destOrd="0" presId="urn:microsoft.com/office/officeart/2005/8/layout/orgChart1"/>
    <dgm:cxn modelId="{B63F58D1-1BBB-4F80-884E-1F39D83D5F83}" type="presOf" srcId="{BDF252E3-D0DA-460B-8ADA-0A2DA0703B3E}" destId="{3C6CDD4B-F753-4792-A409-1B0D1FBBE4F7}" srcOrd="0" destOrd="0" presId="urn:microsoft.com/office/officeart/2005/8/layout/orgChart1"/>
    <dgm:cxn modelId="{ADC3C41E-E34A-4DD3-AC7A-D372BB6842B8}" srcId="{A3B9D26B-D90A-4EA3-9301-1641CE16C908}" destId="{42A41DD1-DB35-4461-A304-47385E0FDFC7}" srcOrd="0" destOrd="0" parTransId="{D138B671-6DA2-4D7A-8400-7707CED1E593}" sibTransId="{0DA98396-C168-418C-9C2C-7228A32DF945}"/>
    <dgm:cxn modelId="{E954EA56-0058-4E31-97F0-4D8C47CEDB34}" type="presOf" srcId="{B58692A7-6E7D-4C51-9BE5-5893E50556D0}" destId="{450CBDBA-73B5-4BE0-8C51-FA8A321FA8F5}" srcOrd="0" destOrd="0" presId="urn:microsoft.com/office/officeart/2005/8/layout/orgChart1"/>
    <dgm:cxn modelId="{DA37AB44-19EB-4C2A-9447-B833CA3F1EB3}" type="presOf" srcId="{10FD6016-9BB2-4CA8-8EFD-F4A29770E705}" destId="{F03F0B60-27F6-4B8C-BA25-388FFF7DA18B}" srcOrd="0" destOrd="0" presId="urn:microsoft.com/office/officeart/2005/8/layout/orgChart1"/>
    <dgm:cxn modelId="{565A8253-66F6-4C00-9743-9750BBB1B91F}" type="presOf" srcId="{BDF252E3-D0DA-460B-8ADA-0A2DA0703B3E}" destId="{AD5E54D6-FCD2-44B4-887A-C866AA6AA4B3}" srcOrd="1" destOrd="0" presId="urn:microsoft.com/office/officeart/2005/8/layout/orgChart1"/>
    <dgm:cxn modelId="{D141E962-85F7-4C14-A47F-63125E3786D6}" type="presOf" srcId="{B839D633-47EA-4524-AC3E-879427237B0B}" destId="{C3317C7D-9AB8-4148-AA24-0840FF431F46}" srcOrd="0" destOrd="0" presId="urn:microsoft.com/office/officeart/2005/8/layout/orgChart1"/>
    <dgm:cxn modelId="{A850418E-2831-4110-9D43-BC482A01E611}" type="presOf" srcId="{A3B9D26B-D90A-4EA3-9301-1641CE16C908}" destId="{16F3AFF9-D3C8-4879-910B-AB51126B4419}" srcOrd="0" destOrd="0" presId="urn:microsoft.com/office/officeart/2005/8/layout/orgChart1"/>
    <dgm:cxn modelId="{326B293C-E65E-4F1E-94A3-DB6F54E2C8AC}" type="presParOf" srcId="{450CBDBA-73B5-4BE0-8C51-FA8A321FA8F5}" destId="{3F511199-EF14-4C72-9A5C-0B4783334EFC}" srcOrd="0" destOrd="0" presId="urn:microsoft.com/office/officeart/2005/8/layout/orgChart1"/>
    <dgm:cxn modelId="{5438685A-FE94-469A-AA1F-F5286B73A996}" type="presParOf" srcId="{3F511199-EF14-4C72-9A5C-0B4783334EFC}" destId="{5E80F513-B907-4DFC-BC64-EFFFC4126196}" srcOrd="0" destOrd="0" presId="urn:microsoft.com/office/officeart/2005/8/layout/orgChart1"/>
    <dgm:cxn modelId="{07FF67B5-787F-4371-9553-C4FC8999CE84}" type="presParOf" srcId="{5E80F513-B907-4DFC-BC64-EFFFC4126196}" destId="{16F3AFF9-D3C8-4879-910B-AB51126B4419}" srcOrd="0" destOrd="0" presId="urn:microsoft.com/office/officeart/2005/8/layout/orgChart1"/>
    <dgm:cxn modelId="{41909B8B-C8BB-4E56-A9F2-7548B9D32B18}" type="presParOf" srcId="{5E80F513-B907-4DFC-BC64-EFFFC4126196}" destId="{4EFDB78E-E4C1-4364-A108-E3D03083E21C}" srcOrd="1" destOrd="0" presId="urn:microsoft.com/office/officeart/2005/8/layout/orgChart1"/>
    <dgm:cxn modelId="{776510C9-526C-41CA-AA4A-09747E8573D0}" type="presParOf" srcId="{3F511199-EF14-4C72-9A5C-0B4783334EFC}" destId="{6501C7FE-5498-467A-B22F-3232F6FF8527}" srcOrd="1" destOrd="0" presId="urn:microsoft.com/office/officeart/2005/8/layout/orgChart1"/>
    <dgm:cxn modelId="{0DC80295-AA09-44E5-A230-9B53BE0AEE49}" type="presParOf" srcId="{6501C7FE-5498-467A-B22F-3232F6FF8527}" destId="{9EA128F4-A7D0-4CD2-8ACB-2523B3870482}" srcOrd="0" destOrd="0" presId="urn:microsoft.com/office/officeart/2005/8/layout/orgChart1"/>
    <dgm:cxn modelId="{1BC1E9D0-7801-4E65-A663-1479841DB63B}" type="presParOf" srcId="{6501C7FE-5498-467A-B22F-3232F6FF8527}" destId="{15AAF82F-071C-475E-B073-0BDCBC864CBE}" srcOrd="1" destOrd="0" presId="urn:microsoft.com/office/officeart/2005/8/layout/orgChart1"/>
    <dgm:cxn modelId="{C9853DD6-2581-4535-9F17-5776FCBF0E42}" type="presParOf" srcId="{15AAF82F-071C-475E-B073-0BDCBC864CBE}" destId="{2C434910-DA6E-458D-A713-3D7EDF743850}" srcOrd="0" destOrd="0" presId="urn:microsoft.com/office/officeart/2005/8/layout/orgChart1"/>
    <dgm:cxn modelId="{639DCBEA-E642-4B92-B12B-725286843FE7}" type="presParOf" srcId="{2C434910-DA6E-458D-A713-3D7EDF743850}" destId="{BB7A14E4-0BE7-4CC1-AE21-981785CBE1FB}" srcOrd="0" destOrd="0" presId="urn:microsoft.com/office/officeart/2005/8/layout/orgChart1"/>
    <dgm:cxn modelId="{45933AE9-72D5-4705-B5CC-892E87280C43}" type="presParOf" srcId="{2C434910-DA6E-458D-A713-3D7EDF743850}" destId="{45538EB1-F0BF-4FE1-9B99-716E93EE569D}" srcOrd="1" destOrd="0" presId="urn:microsoft.com/office/officeart/2005/8/layout/orgChart1"/>
    <dgm:cxn modelId="{5750FEA8-2535-4B44-9178-54043B324EB4}" type="presParOf" srcId="{15AAF82F-071C-475E-B073-0BDCBC864CBE}" destId="{4A68C7E6-AA3F-4236-81C3-D5BF681966DE}" srcOrd="1" destOrd="0" presId="urn:microsoft.com/office/officeart/2005/8/layout/orgChart1"/>
    <dgm:cxn modelId="{F522D2BC-3406-4191-A936-75DE5906FAC4}" type="presParOf" srcId="{15AAF82F-071C-475E-B073-0BDCBC864CBE}" destId="{195195A1-9557-44AC-9490-C3F196D715A5}" srcOrd="2" destOrd="0" presId="urn:microsoft.com/office/officeart/2005/8/layout/orgChart1"/>
    <dgm:cxn modelId="{575824A8-2DC6-497C-85E8-DC06211B5640}" type="presParOf" srcId="{6501C7FE-5498-467A-B22F-3232F6FF8527}" destId="{F03F0B60-27F6-4B8C-BA25-388FFF7DA18B}" srcOrd="2" destOrd="0" presId="urn:microsoft.com/office/officeart/2005/8/layout/orgChart1"/>
    <dgm:cxn modelId="{38CC1549-FB36-43B1-858C-C60D214B25E3}" type="presParOf" srcId="{6501C7FE-5498-467A-B22F-3232F6FF8527}" destId="{748E4540-8E50-45FF-A465-7AC233AC4DC9}" srcOrd="3" destOrd="0" presId="urn:microsoft.com/office/officeart/2005/8/layout/orgChart1"/>
    <dgm:cxn modelId="{EA5CC380-1F68-4868-9DE7-83C59D94B6DB}" type="presParOf" srcId="{748E4540-8E50-45FF-A465-7AC233AC4DC9}" destId="{FF2FE5C3-445D-4DFC-9E4D-DFB64B15E7C0}" srcOrd="0" destOrd="0" presId="urn:microsoft.com/office/officeart/2005/8/layout/orgChart1"/>
    <dgm:cxn modelId="{D922B866-4619-4100-A4E3-7D3A7096B918}" type="presParOf" srcId="{FF2FE5C3-445D-4DFC-9E4D-DFB64B15E7C0}" destId="{3C6CDD4B-F753-4792-A409-1B0D1FBBE4F7}" srcOrd="0" destOrd="0" presId="urn:microsoft.com/office/officeart/2005/8/layout/orgChart1"/>
    <dgm:cxn modelId="{44470E4F-94CC-4551-AA60-0187B3C0F99D}" type="presParOf" srcId="{FF2FE5C3-445D-4DFC-9E4D-DFB64B15E7C0}" destId="{AD5E54D6-FCD2-44B4-887A-C866AA6AA4B3}" srcOrd="1" destOrd="0" presId="urn:microsoft.com/office/officeart/2005/8/layout/orgChart1"/>
    <dgm:cxn modelId="{E22DE004-35D7-4F6C-BBD5-70DE123CB443}" type="presParOf" srcId="{748E4540-8E50-45FF-A465-7AC233AC4DC9}" destId="{2E38B48D-EA3D-4823-B2A0-AB8D3BA099D8}" srcOrd="1" destOrd="0" presId="urn:microsoft.com/office/officeart/2005/8/layout/orgChart1"/>
    <dgm:cxn modelId="{03AF5288-CEB4-4229-9E9B-8E0AD133FD35}" type="presParOf" srcId="{748E4540-8E50-45FF-A465-7AC233AC4DC9}" destId="{86CD39AC-E791-4B5B-8F7D-6624FB9D456D}" srcOrd="2" destOrd="0" presId="urn:microsoft.com/office/officeart/2005/8/layout/orgChart1"/>
    <dgm:cxn modelId="{D9B6F0D5-6B1C-4401-AF86-B5930E97054A}" type="presParOf" srcId="{6501C7FE-5498-467A-B22F-3232F6FF8527}" destId="{C3317C7D-9AB8-4148-AA24-0840FF431F46}" srcOrd="4" destOrd="0" presId="urn:microsoft.com/office/officeart/2005/8/layout/orgChart1"/>
    <dgm:cxn modelId="{EF73DF6E-A10D-449D-9180-96A280786393}" type="presParOf" srcId="{6501C7FE-5498-467A-B22F-3232F6FF8527}" destId="{F67DB9C8-CCBC-4C04-BFEC-2E73C4AAD95E}" srcOrd="5" destOrd="0" presId="urn:microsoft.com/office/officeart/2005/8/layout/orgChart1"/>
    <dgm:cxn modelId="{9ADAB09B-F415-4B2A-B1BE-4B74139453EA}" type="presParOf" srcId="{F67DB9C8-CCBC-4C04-BFEC-2E73C4AAD95E}" destId="{2AB2DC77-9169-44A2-931F-92C5EBE3599C}" srcOrd="0" destOrd="0" presId="urn:microsoft.com/office/officeart/2005/8/layout/orgChart1"/>
    <dgm:cxn modelId="{C3C5943A-9916-4204-B3D6-39A61C642BD1}" type="presParOf" srcId="{2AB2DC77-9169-44A2-931F-92C5EBE3599C}" destId="{54D52AC5-59BF-47A3-BF09-7E32CBB5F670}" srcOrd="0" destOrd="0" presId="urn:microsoft.com/office/officeart/2005/8/layout/orgChart1"/>
    <dgm:cxn modelId="{027E3158-28C1-404A-8B68-2BA447BB0914}" type="presParOf" srcId="{2AB2DC77-9169-44A2-931F-92C5EBE3599C}" destId="{A751DA18-7447-450D-B521-E1341B8EEA8E}" srcOrd="1" destOrd="0" presId="urn:microsoft.com/office/officeart/2005/8/layout/orgChart1"/>
    <dgm:cxn modelId="{F6873AB6-3943-402F-98E7-99DDBE14D22A}" type="presParOf" srcId="{F67DB9C8-CCBC-4C04-BFEC-2E73C4AAD95E}" destId="{068DF65F-43F4-47C6-B4FF-407676CB964C}" srcOrd="1" destOrd="0" presId="urn:microsoft.com/office/officeart/2005/8/layout/orgChart1"/>
    <dgm:cxn modelId="{733E2F55-F5FF-4D20-8D14-A62151C86573}" type="presParOf" srcId="{F67DB9C8-CCBC-4C04-BFEC-2E73C4AAD95E}" destId="{B49D23B8-F287-424B-8338-5F83808E57D7}" srcOrd="2" destOrd="0" presId="urn:microsoft.com/office/officeart/2005/8/layout/orgChart1"/>
    <dgm:cxn modelId="{D1801F1D-5C8E-4D52-B8D4-85A13125E9E5}" type="presParOf" srcId="{3F511199-EF14-4C72-9A5C-0B4783334EFC}" destId="{FDBF454F-DA2F-49B7-8915-4B12B101ADCC}" srcOrd="2" destOrd="0" presId="urn:microsoft.com/office/officeart/2005/8/layout/orgChart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06FC16-3FF5-4CFB-9A4E-8523C69582E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5666176-C8B2-487A-80B3-DD2089E3A131}">
      <dgm:prSet phldrT="[Текст]" custT="1"/>
      <dgm:spPr>
        <a:solidFill>
          <a:schemeClr val="bg1"/>
        </a:solidFill>
        <a:ln>
          <a:solidFill>
            <a:schemeClr val="tx2">
              <a:lumMod val="25000"/>
            </a:schemeClr>
          </a:solidFill>
        </a:ln>
      </dgm:spPr>
      <dgm:t>
        <a:bodyPr/>
        <a:lstStyle/>
        <a:p>
          <a:r>
            <a:rPr lang="ru-RU" sz="1500" dirty="0" smtClean="0">
              <a:solidFill>
                <a:schemeClr val="tx1"/>
              </a:solidFill>
            </a:rPr>
            <a:t>В сознании с детских лет формируется представление о беззащитности граждан и перед преступностью, и перед властью</a:t>
          </a:r>
          <a:endParaRPr lang="ru-RU" sz="1500" dirty="0">
            <a:solidFill>
              <a:schemeClr val="tx1"/>
            </a:solidFill>
          </a:endParaRPr>
        </a:p>
      </dgm:t>
    </dgm:pt>
    <dgm:pt modelId="{2CADC227-2136-46EA-9055-0457743D1566}" type="parTrans" cxnId="{F680DA02-7341-4D28-812C-E4D0593D3352}">
      <dgm:prSet/>
      <dgm:spPr/>
      <dgm:t>
        <a:bodyPr/>
        <a:lstStyle/>
        <a:p>
          <a:endParaRPr lang="ru-RU"/>
        </a:p>
      </dgm:t>
    </dgm:pt>
    <dgm:pt modelId="{C05ECFBC-4298-43FF-AF39-DF01B364F855}" type="sibTrans" cxnId="{F680DA02-7341-4D28-812C-E4D0593D3352}">
      <dgm:prSet/>
      <dgm:spPr/>
      <dgm:t>
        <a:bodyPr/>
        <a:lstStyle/>
        <a:p>
          <a:endParaRPr lang="ru-RU"/>
        </a:p>
      </dgm:t>
    </dgm:pt>
    <dgm:pt modelId="{8A175D87-F799-4D92-A9E9-E8676D429383}">
      <dgm:prSet phldrT="[Текст]" custT="1"/>
      <dgm:spPr>
        <a:solidFill>
          <a:schemeClr val="bg1"/>
        </a:solidFill>
        <a:ln>
          <a:solidFill>
            <a:schemeClr val="tx2">
              <a:lumMod val="25000"/>
            </a:schemeClr>
          </a:solidFill>
        </a:ln>
      </dgm:spPr>
      <dgm:t>
        <a:bodyPr/>
        <a:lstStyle/>
        <a:p>
          <a:r>
            <a:rPr lang="ru-RU" sz="1500" dirty="0" smtClean="0">
              <a:solidFill>
                <a:schemeClr val="tx1"/>
              </a:solidFill>
            </a:rPr>
            <a:t>В обществе уменьшается доверие к власти, растет отчуждение от нее</a:t>
          </a:r>
          <a:endParaRPr lang="ru-RU" sz="1500" dirty="0">
            <a:solidFill>
              <a:schemeClr val="tx1"/>
            </a:solidFill>
          </a:endParaRPr>
        </a:p>
      </dgm:t>
    </dgm:pt>
    <dgm:pt modelId="{07170D54-58CA-48FF-BF96-A3F5DA82783E}" type="parTrans" cxnId="{F62AAA78-63CC-4C7B-8FF7-36CD0A240133}">
      <dgm:prSet/>
      <dgm:spPr/>
      <dgm:t>
        <a:bodyPr/>
        <a:lstStyle/>
        <a:p>
          <a:endParaRPr lang="ru-RU"/>
        </a:p>
      </dgm:t>
    </dgm:pt>
    <dgm:pt modelId="{B9BB4B07-0A3E-478D-A27D-B7C7148FEBCA}" type="sibTrans" cxnId="{F62AAA78-63CC-4C7B-8FF7-36CD0A240133}">
      <dgm:prSet/>
      <dgm:spPr/>
      <dgm:t>
        <a:bodyPr/>
        <a:lstStyle/>
        <a:p>
          <a:endParaRPr lang="ru-RU"/>
        </a:p>
      </dgm:t>
    </dgm:pt>
    <dgm:pt modelId="{EE8B829D-06D1-4479-A706-33D22EE34199}">
      <dgm:prSet phldrT="[Текст]" custT="1"/>
      <dgm:spPr>
        <a:solidFill>
          <a:schemeClr val="bg1"/>
        </a:solidFill>
        <a:ln>
          <a:solidFill>
            <a:schemeClr val="tx2">
              <a:lumMod val="25000"/>
            </a:schemeClr>
          </a:solidFill>
        </a:ln>
      </dgm:spPr>
      <dgm:t>
        <a:bodyPr/>
        <a:lstStyle/>
        <a:p>
          <a:r>
            <a:rPr lang="ru-RU" sz="1500" dirty="0" smtClean="0">
              <a:solidFill>
                <a:schemeClr val="tx1"/>
              </a:solidFill>
            </a:rPr>
            <a:t>Дискредитируется право;  укрепляется организованная преступность, стремящаяся захватить и экономику, и политику</a:t>
          </a:r>
          <a:endParaRPr lang="ru-RU" sz="1500" dirty="0">
            <a:solidFill>
              <a:schemeClr val="tx1"/>
            </a:solidFill>
          </a:endParaRPr>
        </a:p>
      </dgm:t>
    </dgm:pt>
    <dgm:pt modelId="{B660A22B-542A-4946-BC3E-AAC046B7D967}" type="parTrans" cxnId="{7719176C-B2AF-415C-8B8B-B8FE3F26304E}">
      <dgm:prSet/>
      <dgm:spPr/>
      <dgm:t>
        <a:bodyPr/>
        <a:lstStyle/>
        <a:p>
          <a:endParaRPr lang="ru-RU"/>
        </a:p>
      </dgm:t>
    </dgm:pt>
    <dgm:pt modelId="{8F1DDEAC-9F55-4BB4-A108-64871B0F94C8}" type="sibTrans" cxnId="{7719176C-B2AF-415C-8B8B-B8FE3F26304E}">
      <dgm:prSet/>
      <dgm:spPr/>
      <dgm:t>
        <a:bodyPr/>
        <a:lstStyle/>
        <a:p>
          <a:endParaRPr lang="ru-RU"/>
        </a:p>
      </dgm:t>
    </dgm:pt>
    <dgm:pt modelId="{D4F88200-FB2A-4308-B766-E1D294DA5A87}">
      <dgm:prSet phldrT="[Текст]" custT="1"/>
      <dgm:spPr>
        <a:solidFill>
          <a:schemeClr val="bg1"/>
        </a:solidFill>
        <a:ln>
          <a:solidFill>
            <a:schemeClr val="tx2">
              <a:lumMod val="25000"/>
            </a:schemeClr>
          </a:solidFill>
        </a:ln>
      </dgm:spPr>
      <dgm:t>
        <a:bodyPr/>
        <a:lstStyle/>
        <a:p>
          <a:r>
            <a:rPr lang="ru-RU" sz="1500" dirty="0" smtClean="0">
              <a:solidFill>
                <a:schemeClr val="tx1"/>
              </a:solidFill>
            </a:rPr>
            <a:t>Эффективность рыночной экономики резко снижается, а существующие государственные институты разрушаются</a:t>
          </a:r>
          <a:endParaRPr lang="ru-RU" sz="1500" dirty="0">
            <a:solidFill>
              <a:schemeClr val="tx1"/>
            </a:solidFill>
          </a:endParaRPr>
        </a:p>
      </dgm:t>
    </dgm:pt>
    <dgm:pt modelId="{BFFB2FB7-48E3-46C0-99BB-6A65C3B4B9EF}" type="parTrans" cxnId="{F89CC855-A6C4-4C3B-ADD4-6A653C47B31F}">
      <dgm:prSet/>
      <dgm:spPr/>
      <dgm:t>
        <a:bodyPr/>
        <a:lstStyle/>
        <a:p>
          <a:endParaRPr lang="ru-RU"/>
        </a:p>
      </dgm:t>
    </dgm:pt>
    <dgm:pt modelId="{5A4F8860-B28A-4DC2-9494-3E64100FB864}" type="sibTrans" cxnId="{F89CC855-A6C4-4C3B-ADD4-6A653C47B31F}">
      <dgm:prSet/>
      <dgm:spPr/>
      <dgm:t>
        <a:bodyPr/>
        <a:lstStyle/>
        <a:p>
          <a:endParaRPr lang="ru-RU"/>
        </a:p>
      </dgm:t>
    </dgm:pt>
    <dgm:pt modelId="{760D082D-FF2E-41A9-9164-B8A5C0268AF2}">
      <dgm:prSet phldrT="[Текст]" custT="1"/>
      <dgm:spPr>
        <a:solidFill>
          <a:schemeClr val="bg1"/>
        </a:solidFill>
        <a:ln>
          <a:solidFill>
            <a:schemeClr val="tx2">
              <a:lumMod val="25000"/>
            </a:schemeClr>
          </a:solidFill>
        </a:ln>
      </dgm:spPr>
      <dgm:t>
        <a:bodyPr/>
        <a:lstStyle/>
        <a:p>
          <a:r>
            <a:rPr lang="ru-RU" sz="1500" dirty="0" smtClean="0">
              <a:solidFill>
                <a:schemeClr val="tx1"/>
              </a:solidFill>
            </a:rPr>
            <a:t>Углубляется экономическое и социальное неравенство населения, увеличивается бедность, растет социальная напряженность</a:t>
          </a:r>
          <a:endParaRPr lang="ru-RU" sz="1500" dirty="0">
            <a:solidFill>
              <a:schemeClr val="tx1"/>
            </a:solidFill>
          </a:endParaRPr>
        </a:p>
      </dgm:t>
    </dgm:pt>
    <dgm:pt modelId="{3E068832-F28E-483C-B520-32AA7DBBA223}" type="parTrans" cxnId="{140483A7-A924-4288-A59C-B28A4FFD4B48}">
      <dgm:prSet/>
      <dgm:spPr/>
      <dgm:t>
        <a:bodyPr/>
        <a:lstStyle/>
        <a:p>
          <a:endParaRPr lang="ru-RU"/>
        </a:p>
      </dgm:t>
    </dgm:pt>
    <dgm:pt modelId="{F08C4EDE-5046-4EF8-8F73-3CCF6107D72E}" type="sibTrans" cxnId="{140483A7-A924-4288-A59C-B28A4FFD4B48}">
      <dgm:prSet/>
      <dgm:spPr/>
      <dgm:t>
        <a:bodyPr/>
        <a:lstStyle/>
        <a:p>
          <a:endParaRPr lang="ru-RU"/>
        </a:p>
      </dgm:t>
    </dgm:pt>
    <dgm:pt modelId="{FBAA9F38-A24B-4361-9059-170854DB450D}">
      <dgm:prSet phldrT="[Текст]" custT="1"/>
      <dgm:spPr>
        <a:solidFill>
          <a:schemeClr val="bg1"/>
        </a:solidFill>
        <a:ln>
          <a:solidFill>
            <a:schemeClr val="tx2">
              <a:lumMod val="25000"/>
            </a:schemeClr>
          </a:solidFill>
        </a:ln>
      </dgm:spPr>
      <dgm:t>
        <a:bodyPr/>
        <a:lstStyle/>
        <a:p>
          <a:r>
            <a:rPr lang="ru-RU" sz="1500" dirty="0" smtClean="0">
              <a:solidFill>
                <a:schemeClr val="tx1"/>
              </a:solidFill>
            </a:rPr>
            <a:t>Под угрозу ставятся целостность страны и сохранение ее конституционного строя</a:t>
          </a:r>
          <a:endParaRPr lang="ru-RU" sz="1500" dirty="0">
            <a:solidFill>
              <a:schemeClr val="tx1"/>
            </a:solidFill>
          </a:endParaRPr>
        </a:p>
      </dgm:t>
    </dgm:pt>
    <dgm:pt modelId="{86C1F470-410D-4A03-963F-104C0D98B2C5}" type="parTrans" cxnId="{F1E066A1-2EF2-4046-B9D8-E7241C6B8689}">
      <dgm:prSet/>
      <dgm:spPr/>
      <dgm:t>
        <a:bodyPr/>
        <a:lstStyle/>
        <a:p>
          <a:endParaRPr lang="ru-RU"/>
        </a:p>
      </dgm:t>
    </dgm:pt>
    <dgm:pt modelId="{02306EC1-9E22-4B24-85E8-A6B3BBDF74DC}" type="sibTrans" cxnId="{F1E066A1-2EF2-4046-B9D8-E7241C6B8689}">
      <dgm:prSet/>
      <dgm:spPr/>
      <dgm:t>
        <a:bodyPr/>
        <a:lstStyle/>
        <a:p>
          <a:endParaRPr lang="ru-RU"/>
        </a:p>
      </dgm:t>
    </dgm:pt>
    <dgm:pt modelId="{4CCB6256-2CD0-4F6D-8D62-E10246A0E592}" type="pres">
      <dgm:prSet presAssocID="{6606FC16-3FF5-4CFB-9A4E-8523C69582EF}" presName="CompostProcess" presStyleCnt="0">
        <dgm:presLayoutVars>
          <dgm:dir/>
          <dgm:resizeHandles val="exact"/>
        </dgm:presLayoutVars>
      </dgm:prSet>
      <dgm:spPr/>
    </dgm:pt>
    <dgm:pt modelId="{ADDB9556-F1F6-4519-98FC-80ECA1919CEC}" type="pres">
      <dgm:prSet presAssocID="{6606FC16-3FF5-4CFB-9A4E-8523C69582EF}" presName="arrow" presStyleLbl="bgShp" presStyleIdx="0" presStyleCnt="1" custScaleX="117647"/>
      <dgm:spPr>
        <a:solidFill>
          <a:schemeClr val="bg1">
            <a:lumMod val="75000"/>
          </a:schemeClr>
        </a:solidFill>
      </dgm:spPr>
    </dgm:pt>
    <dgm:pt modelId="{42944BE7-828A-4BAB-BFB9-EAA34F28AA1C}" type="pres">
      <dgm:prSet presAssocID="{6606FC16-3FF5-4CFB-9A4E-8523C69582EF}" presName="linearProcess" presStyleCnt="0"/>
      <dgm:spPr/>
    </dgm:pt>
    <dgm:pt modelId="{74F8B575-CA7F-42F2-862E-FEC56E851A8A}" type="pres">
      <dgm:prSet presAssocID="{A5666176-C8B2-487A-80B3-DD2089E3A131}" presName="textNode" presStyleLbl="node1" presStyleIdx="0" presStyleCnt="6" custScaleX="134017" custScaleY="113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65954-27A3-4CEB-BE0C-3BA498F33A8E}" type="pres">
      <dgm:prSet presAssocID="{C05ECFBC-4298-43FF-AF39-DF01B364F855}" presName="sibTrans" presStyleCnt="0"/>
      <dgm:spPr/>
    </dgm:pt>
    <dgm:pt modelId="{246E9130-7F83-47B6-8118-70DD9DA89534}" type="pres">
      <dgm:prSet presAssocID="{8A175D87-F799-4D92-A9E9-E8676D429383}" presName="textNode" presStyleLbl="node1" presStyleIdx="1" presStyleCnt="6" custScaleX="124282" custScaleY="114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90179-C6B3-4A1F-8EE8-27C2387A16A6}" type="pres">
      <dgm:prSet presAssocID="{B9BB4B07-0A3E-478D-A27D-B7C7148FEBCA}" presName="sibTrans" presStyleCnt="0"/>
      <dgm:spPr/>
    </dgm:pt>
    <dgm:pt modelId="{D3CB95F5-C1BC-40C1-B85A-913F271DBF1A}" type="pres">
      <dgm:prSet presAssocID="{EE8B829D-06D1-4479-A706-33D22EE34199}" presName="textNode" presStyleLbl="node1" presStyleIdx="2" presStyleCnt="6" custScaleX="136996" custScaleY="115897" custLinFactNeighborX="-10003" custLinFactNeighborY="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D1906-44B5-4DA3-847A-E366DCF92B02}" type="pres">
      <dgm:prSet presAssocID="{8F1DDEAC-9F55-4BB4-A108-64871B0F94C8}" presName="sibTrans" presStyleCnt="0"/>
      <dgm:spPr/>
    </dgm:pt>
    <dgm:pt modelId="{E127AC85-3C37-45D1-A446-00510E8C8389}" type="pres">
      <dgm:prSet presAssocID="{D4F88200-FB2A-4308-B766-E1D294DA5A87}" presName="textNode" presStyleLbl="node1" presStyleIdx="3" presStyleCnt="6" custScaleX="142153" custScaleY="113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1F54A-0FE6-4117-9E76-E1C0EA7AF9E2}" type="pres">
      <dgm:prSet presAssocID="{5A4F8860-B28A-4DC2-9494-3E64100FB864}" presName="sibTrans" presStyleCnt="0"/>
      <dgm:spPr/>
    </dgm:pt>
    <dgm:pt modelId="{B07E0617-1FFA-40F1-B60B-97AE8098F7CF}" type="pres">
      <dgm:prSet presAssocID="{760D082D-FF2E-41A9-9164-B8A5C0268AF2}" presName="textNode" presStyleLbl="node1" presStyleIdx="4" presStyleCnt="6" custScaleX="126732" custScaleY="113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0EE63-904C-4866-87BB-0E9F84F62F6C}" type="pres">
      <dgm:prSet presAssocID="{F08C4EDE-5046-4EF8-8F73-3CCF6107D72E}" presName="sibTrans" presStyleCnt="0"/>
      <dgm:spPr/>
    </dgm:pt>
    <dgm:pt modelId="{64E7E5DA-ED09-4C35-9D32-62815D2883C4}" type="pres">
      <dgm:prSet presAssocID="{FBAA9F38-A24B-4361-9059-170854DB450D}" presName="textNode" presStyleLbl="node1" presStyleIdx="5" presStyleCnt="6" custScaleX="116266" custScaleY="113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E066A1-2EF2-4046-B9D8-E7241C6B8689}" srcId="{6606FC16-3FF5-4CFB-9A4E-8523C69582EF}" destId="{FBAA9F38-A24B-4361-9059-170854DB450D}" srcOrd="5" destOrd="0" parTransId="{86C1F470-410D-4A03-963F-104C0D98B2C5}" sibTransId="{02306EC1-9E22-4B24-85E8-A6B3BBDF74DC}"/>
    <dgm:cxn modelId="{C05AB06E-DBBB-4F1D-A84C-F95BAA8E8DBB}" type="presOf" srcId="{EE8B829D-06D1-4479-A706-33D22EE34199}" destId="{D3CB95F5-C1BC-40C1-B85A-913F271DBF1A}" srcOrd="0" destOrd="0" presId="urn:microsoft.com/office/officeart/2005/8/layout/hProcess9"/>
    <dgm:cxn modelId="{F62AAA78-63CC-4C7B-8FF7-36CD0A240133}" srcId="{6606FC16-3FF5-4CFB-9A4E-8523C69582EF}" destId="{8A175D87-F799-4D92-A9E9-E8676D429383}" srcOrd="1" destOrd="0" parTransId="{07170D54-58CA-48FF-BF96-A3F5DA82783E}" sibTransId="{B9BB4B07-0A3E-478D-A27D-B7C7148FEBCA}"/>
    <dgm:cxn modelId="{689E6A1A-9050-46C2-BDF6-0E575316E334}" type="presOf" srcId="{6606FC16-3FF5-4CFB-9A4E-8523C69582EF}" destId="{4CCB6256-2CD0-4F6D-8D62-E10246A0E592}" srcOrd="0" destOrd="0" presId="urn:microsoft.com/office/officeart/2005/8/layout/hProcess9"/>
    <dgm:cxn modelId="{F680DA02-7341-4D28-812C-E4D0593D3352}" srcId="{6606FC16-3FF5-4CFB-9A4E-8523C69582EF}" destId="{A5666176-C8B2-487A-80B3-DD2089E3A131}" srcOrd="0" destOrd="0" parTransId="{2CADC227-2136-46EA-9055-0457743D1566}" sibTransId="{C05ECFBC-4298-43FF-AF39-DF01B364F855}"/>
    <dgm:cxn modelId="{F89CC855-A6C4-4C3B-ADD4-6A653C47B31F}" srcId="{6606FC16-3FF5-4CFB-9A4E-8523C69582EF}" destId="{D4F88200-FB2A-4308-B766-E1D294DA5A87}" srcOrd="3" destOrd="0" parTransId="{BFFB2FB7-48E3-46C0-99BB-6A65C3B4B9EF}" sibTransId="{5A4F8860-B28A-4DC2-9494-3E64100FB864}"/>
    <dgm:cxn modelId="{160EB564-15C3-4D16-83F0-8931B910110F}" type="presOf" srcId="{760D082D-FF2E-41A9-9164-B8A5C0268AF2}" destId="{B07E0617-1FFA-40F1-B60B-97AE8098F7CF}" srcOrd="0" destOrd="0" presId="urn:microsoft.com/office/officeart/2005/8/layout/hProcess9"/>
    <dgm:cxn modelId="{140483A7-A924-4288-A59C-B28A4FFD4B48}" srcId="{6606FC16-3FF5-4CFB-9A4E-8523C69582EF}" destId="{760D082D-FF2E-41A9-9164-B8A5C0268AF2}" srcOrd="4" destOrd="0" parTransId="{3E068832-F28E-483C-B520-32AA7DBBA223}" sibTransId="{F08C4EDE-5046-4EF8-8F73-3CCF6107D72E}"/>
    <dgm:cxn modelId="{AC1488AD-A893-4517-8A0E-07636A1D71F7}" type="presOf" srcId="{D4F88200-FB2A-4308-B766-E1D294DA5A87}" destId="{E127AC85-3C37-45D1-A446-00510E8C8389}" srcOrd="0" destOrd="0" presId="urn:microsoft.com/office/officeart/2005/8/layout/hProcess9"/>
    <dgm:cxn modelId="{7719176C-B2AF-415C-8B8B-B8FE3F26304E}" srcId="{6606FC16-3FF5-4CFB-9A4E-8523C69582EF}" destId="{EE8B829D-06D1-4479-A706-33D22EE34199}" srcOrd="2" destOrd="0" parTransId="{B660A22B-542A-4946-BC3E-AAC046B7D967}" sibTransId="{8F1DDEAC-9F55-4BB4-A108-64871B0F94C8}"/>
    <dgm:cxn modelId="{29D73F0E-54D6-4EC3-9D5A-FEC4DFC5E99D}" type="presOf" srcId="{8A175D87-F799-4D92-A9E9-E8676D429383}" destId="{246E9130-7F83-47B6-8118-70DD9DA89534}" srcOrd="0" destOrd="0" presId="urn:microsoft.com/office/officeart/2005/8/layout/hProcess9"/>
    <dgm:cxn modelId="{4B65A301-9EF4-44C0-850F-47D9FB9F5A6C}" type="presOf" srcId="{A5666176-C8B2-487A-80B3-DD2089E3A131}" destId="{74F8B575-CA7F-42F2-862E-FEC56E851A8A}" srcOrd="0" destOrd="0" presId="urn:microsoft.com/office/officeart/2005/8/layout/hProcess9"/>
    <dgm:cxn modelId="{7E25E9F9-17F9-4E7F-BF67-10EB05821D2C}" type="presOf" srcId="{FBAA9F38-A24B-4361-9059-170854DB450D}" destId="{64E7E5DA-ED09-4C35-9D32-62815D2883C4}" srcOrd="0" destOrd="0" presId="urn:microsoft.com/office/officeart/2005/8/layout/hProcess9"/>
    <dgm:cxn modelId="{CF9C8AFF-DF39-409C-B6C2-B9621D2F7ADF}" type="presParOf" srcId="{4CCB6256-2CD0-4F6D-8D62-E10246A0E592}" destId="{ADDB9556-F1F6-4519-98FC-80ECA1919CEC}" srcOrd="0" destOrd="0" presId="urn:microsoft.com/office/officeart/2005/8/layout/hProcess9"/>
    <dgm:cxn modelId="{6FA21B46-82ED-42D2-8FE4-FC3156423500}" type="presParOf" srcId="{4CCB6256-2CD0-4F6D-8D62-E10246A0E592}" destId="{42944BE7-828A-4BAB-BFB9-EAA34F28AA1C}" srcOrd="1" destOrd="0" presId="urn:microsoft.com/office/officeart/2005/8/layout/hProcess9"/>
    <dgm:cxn modelId="{D214F8DA-1BEC-4E63-8723-2B7144109F65}" type="presParOf" srcId="{42944BE7-828A-4BAB-BFB9-EAA34F28AA1C}" destId="{74F8B575-CA7F-42F2-862E-FEC56E851A8A}" srcOrd="0" destOrd="0" presId="urn:microsoft.com/office/officeart/2005/8/layout/hProcess9"/>
    <dgm:cxn modelId="{2318F897-08CC-47B6-BD88-F27F6FD53A7E}" type="presParOf" srcId="{42944BE7-828A-4BAB-BFB9-EAA34F28AA1C}" destId="{40265954-27A3-4CEB-BE0C-3BA498F33A8E}" srcOrd="1" destOrd="0" presId="urn:microsoft.com/office/officeart/2005/8/layout/hProcess9"/>
    <dgm:cxn modelId="{2128D433-7851-4E5E-BD30-3159ACA0BBE5}" type="presParOf" srcId="{42944BE7-828A-4BAB-BFB9-EAA34F28AA1C}" destId="{246E9130-7F83-47B6-8118-70DD9DA89534}" srcOrd="2" destOrd="0" presId="urn:microsoft.com/office/officeart/2005/8/layout/hProcess9"/>
    <dgm:cxn modelId="{E99603D1-39B2-4EC8-A821-FD9E2609A69E}" type="presParOf" srcId="{42944BE7-828A-4BAB-BFB9-EAA34F28AA1C}" destId="{D0C90179-C6B3-4A1F-8EE8-27C2387A16A6}" srcOrd="3" destOrd="0" presId="urn:microsoft.com/office/officeart/2005/8/layout/hProcess9"/>
    <dgm:cxn modelId="{026E153F-2388-4587-B926-0BA5BF7DED25}" type="presParOf" srcId="{42944BE7-828A-4BAB-BFB9-EAA34F28AA1C}" destId="{D3CB95F5-C1BC-40C1-B85A-913F271DBF1A}" srcOrd="4" destOrd="0" presId="urn:microsoft.com/office/officeart/2005/8/layout/hProcess9"/>
    <dgm:cxn modelId="{B515A716-4271-43C3-A23A-7B5493600230}" type="presParOf" srcId="{42944BE7-828A-4BAB-BFB9-EAA34F28AA1C}" destId="{77DD1906-44B5-4DA3-847A-E366DCF92B02}" srcOrd="5" destOrd="0" presId="urn:microsoft.com/office/officeart/2005/8/layout/hProcess9"/>
    <dgm:cxn modelId="{17E1F9F6-5C19-421A-B091-C08DCF299227}" type="presParOf" srcId="{42944BE7-828A-4BAB-BFB9-EAA34F28AA1C}" destId="{E127AC85-3C37-45D1-A446-00510E8C8389}" srcOrd="6" destOrd="0" presId="urn:microsoft.com/office/officeart/2005/8/layout/hProcess9"/>
    <dgm:cxn modelId="{5D04A30B-7E20-49EB-A0D6-F1C44A60B1D7}" type="presParOf" srcId="{42944BE7-828A-4BAB-BFB9-EAA34F28AA1C}" destId="{41D1F54A-0FE6-4117-9E76-E1C0EA7AF9E2}" srcOrd="7" destOrd="0" presId="urn:microsoft.com/office/officeart/2005/8/layout/hProcess9"/>
    <dgm:cxn modelId="{436ACCEC-8C74-4B5F-BE2C-AC0499AC28D3}" type="presParOf" srcId="{42944BE7-828A-4BAB-BFB9-EAA34F28AA1C}" destId="{B07E0617-1FFA-40F1-B60B-97AE8098F7CF}" srcOrd="8" destOrd="0" presId="urn:microsoft.com/office/officeart/2005/8/layout/hProcess9"/>
    <dgm:cxn modelId="{26E2CFC5-3092-4168-B67B-8FF817671AF1}" type="presParOf" srcId="{42944BE7-828A-4BAB-BFB9-EAA34F28AA1C}" destId="{9A60EE63-904C-4866-87BB-0E9F84F62F6C}" srcOrd="9" destOrd="0" presId="urn:microsoft.com/office/officeart/2005/8/layout/hProcess9"/>
    <dgm:cxn modelId="{1E8763F5-6AD8-4FD7-8C56-F1C89222CE53}" type="presParOf" srcId="{42944BE7-828A-4BAB-BFB9-EAA34F28AA1C}" destId="{64E7E5DA-ED09-4C35-9D32-62815D2883C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EF4EE-1402-4EF8-818E-3D13E8CB0DE2}">
      <dsp:nvSpPr>
        <dsp:cNvPr id="0" name=""/>
        <dsp:cNvSpPr/>
      </dsp:nvSpPr>
      <dsp:spPr>
        <a:xfrm>
          <a:off x="0" y="3801370"/>
          <a:ext cx="11966179" cy="1381746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д) по разным направлениям (выявление причин и условий, предупреждение, пресечение коррупционных правонарушений и т. д.), с применением различных средств (мер экономического, политического, правового, воспитательного и другого характера) и методов (убеждения, принуждения, стимулирования).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3801370"/>
        <a:ext cx="11966179" cy="1381746"/>
      </dsp:txXfrm>
    </dsp:sp>
    <dsp:sp modelId="{1579784C-C6EC-4FCD-A39C-A7B410491888}">
      <dsp:nvSpPr>
        <dsp:cNvPr id="0" name=""/>
        <dsp:cNvSpPr/>
      </dsp:nvSpPr>
      <dsp:spPr>
        <a:xfrm rot="10800000">
          <a:off x="0" y="2703129"/>
          <a:ext cx="11966179" cy="1243741"/>
        </a:xfrm>
        <a:prstGeom prst="upArrowCallout">
          <a:avLst/>
        </a:prstGeom>
        <a:solidFill>
          <a:schemeClr val="bg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г) широким кругом лиц, включая государственные и муниципальные органы, институты гражданского общества, граждан, а также международные организации на основе взаимодействия;</a:t>
          </a:r>
          <a:endParaRPr lang="ru-RU" sz="2000" kern="1200" dirty="0">
            <a:solidFill>
              <a:schemeClr val="tx1"/>
            </a:solidFill>
          </a:endParaRPr>
        </a:p>
      </dsp:txBody>
      <dsp:txXfrm rot="10800000">
        <a:off x="0" y="2703129"/>
        <a:ext cx="11966179" cy="808146"/>
      </dsp:txXfrm>
    </dsp:sp>
    <dsp:sp modelId="{152935B2-C05F-43E7-A5DF-B7679D5425FF}">
      <dsp:nvSpPr>
        <dsp:cNvPr id="0" name=""/>
        <dsp:cNvSpPr/>
      </dsp:nvSpPr>
      <dsp:spPr>
        <a:xfrm rot="10800000">
          <a:off x="0" y="1800556"/>
          <a:ext cx="11966179" cy="975395"/>
        </a:xfrm>
        <a:prstGeom prst="upArrowCallout">
          <a:avLst/>
        </a:prstGeom>
        <a:solidFill>
          <a:schemeClr val="bg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в) постоянно и непрерывно (а не эпизодически);</a:t>
          </a:r>
          <a:endParaRPr lang="ru-RU" sz="2000" b="1" kern="1200" dirty="0">
            <a:solidFill>
              <a:schemeClr val="tx1"/>
            </a:solidFill>
          </a:endParaRPr>
        </a:p>
      </dsp:txBody>
      <dsp:txXfrm rot="10800000">
        <a:off x="0" y="1800556"/>
        <a:ext cx="11966179" cy="633782"/>
      </dsp:txXfrm>
    </dsp:sp>
    <dsp:sp modelId="{0D58B4B6-79C1-47AF-A8BC-34867FD19F29}">
      <dsp:nvSpPr>
        <dsp:cNvPr id="0" name=""/>
        <dsp:cNvSpPr/>
      </dsp:nvSpPr>
      <dsp:spPr>
        <a:xfrm rot="10800000">
          <a:off x="0" y="846460"/>
          <a:ext cx="11966179" cy="1035944"/>
        </a:xfrm>
        <a:prstGeom prst="upArrowCallout">
          <a:avLst/>
        </a:prstGeom>
        <a:solidFill>
          <a:schemeClr val="bg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б) планомерно и последовательно;</a:t>
          </a:r>
          <a:endParaRPr lang="ru-RU" sz="2000" b="1" kern="1200" dirty="0"/>
        </a:p>
      </dsp:txBody>
      <dsp:txXfrm rot="10800000">
        <a:off x="0" y="846460"/>
        <a:ext cx="11966179" cy="673125"/>
      </dsp:txXfrm>
    </dsp:sp>
    <dsp:sp modelId="{EFBCAD7E-5BA8-4700-9B16-092DC3110ACE}">
      <dsp:nvSpPr>
        <dsp:cNvPr id="0" name=""/>
        <dsp:cNvSpPr/>
      </dsp:nvSpPr>
      <dsp:spPr>
        <a:xfrm rot="10800000">
          <a:off x="0" y="1609"/>
          <a:ext cx="11966179" cy="968480"/>
        </a:xfrm>
        <a:prstGeom prst="upArrowCallout">
          <a:avLst/>
        </a:prstGeom>
        <a:solidFill>
          <a:schemeClr val="bg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а) целенаправленно;</a:t>
          </a:r>
          <a:endParaRPr lang="ru-RU" sz="2000" b="1" kern="1200" dirty="0"/>
        </a:p>
      </dsp:txBody>
      <dsp:txXfrm rot="10800000">
        <a:off x="0" y="1609"/>
        <a:ext cx="11966179" cy="629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B9556-F1F6-4519-98FC-80ECA1919CEC}">
      <dsp:nvSpPr>
        <dsp:cNvPr id="0" name=""/>
        <dsp:cNvSpPr/>
      </dsp:nvSpPr>
      <dsp:spPr>
        <a:xfrm>
          <a:off x="3" y="0"/>
          <a:ext cx="12191992" cy="6541477"/>
        </a:xfrm>
        <a:prstGeom prst="rightArrow">
          <a:avLst/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8B575-CA7F-42F2-862E-FEC56E851A8A}">
      <dsp:nvSpPr>
        <dsp:cNvPr id="0" name=""/>
        <dsp:cNvSpPr/>
      </dsp:nvSpPr>
      <dsp:spPr>
        <a:xfrm>
          <a:off x="2509" y="1791435"/>
          <a:ext cx="1890833" cy="2958605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В сознании с детских лет формируется представление о беззащитности граждан и перед преступностью, и перед властью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94812" y="1883738"/>
        <a:ext cx="1706227" cy="2773999"/>
      </dsp:txXfrm>
    </dsp:sp>
    <dsp:sp modelId="{246E9130-7F83-47B6-8118-70DD9DA89534}">
      <dsp:nvSpPr>
        <dsp:cNvPr id="0" name=""/>
        <dsp:cNvSpPr/>
      </dsp:nvSpPr>
      <dsp:spPr>
        <a:xfrm>
          <a:off x="2128490" y="1772949"/>
          <a:ext cx="1753482" cy="2995577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В обществе уменьшается доверие к власти, растет отчуждение от нее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2214088" y="1858547"/>
        <a:ext cx="1582286" cy="2824381"/>
      </dsp:txXfrm>
    </dsp:sp>
    <dsp:sp modelId="{D3CB95F5-C1BC-40C1-B85A-913F271DBF1A}">
      <dsp:nvSpPr>
        <dsp:cNvPr id="0" name=""/>
        <dsp:cNvSpPr/>
      </dsp:nvSpPr>
      <dsp:spPr>
        <a:xfrm>
          <a:off x="4093600" y="1772962"/>
          <a:ext cx="1932863" cy="303255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Дискредитируется право;  укрепляется организованная преступность, стремящаяся захватить и экономику, и политику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4187955" y="1867317"/>
        <a:ext cx="1744153" cy="2843840"/>
      </dsp:txXfrm>
    </dsp:sp>
    <dsp:sp modelId="{E127AC85-3C37-45D1-A446-00510E8C8389}">
      <dsp:nvSpPr>
        <dsp:cNvPr id="0" name=""/>
        <dsp:cNvSpPr/>
      </dsp:nvSpPr>
      <dsp:spPr>
        <a:xfrm>
          <a:off x="6285134" y="1791435"/>
          <a:ext cx="2005623" cy="2958605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Эффективность рыночной экономики резко снижается, а существующие государственные институты разрушаются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6383040" y="1889341"/>
        <a:ext cx="1809811" cy="2762793"/>
      </dsp:txXfrm>
    </dsp:sp>
    <dsp:sp modelId="{B07E0617-1FFA-40F1-B60B-97AE8098F7CF}">
      <dsp:nvSpPr>
        <dsp:cNvPr id="0" name=""/>
        <dsp:cNvSpPr/>
      </dsp:nvSpPr>
      <dsp:spPr>
        <a:xfrm>
          <a:off x="8525905" y="1791435"/>
          <a:ext cx="1788049" cy="2958605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Углубляется экономическое и социальное неравенство населения, увеличивается бедность, растет социальная напряженность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8613190" y="1878720"/>
        <a:ext cx="1613479" cy="2784035"/>
      </dsp:txXfrm>
    </dsp:sp>
    <dsp:sp modelId="{64E7E5DA-ED09-4C35-9D32-62815D2883C4}">
      <dsp:nvSpPr>
        <dsp:cNvPr id="0" name=""/>
        <dsp:cNvSpPr/>
      </dsp:nvSpPr>
      <dsp:spPr>
        <a:xfrm>
          <a:off x="10549103" y="1791435"/>
          <a:ext cx="1640385" cy="2958605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Под угрозу ставятся целостность страны и сохранение ее конституционного строя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10629180" y="1871512"/>
        <a:ext cx="1480231" cy="2798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0.29757</cdr:x>
      <cdr:y>0.44361</cdr:y>
    </cdr:from>
    <cdr:to>
      <cdr:x>0.40057</cdr:x>
      <cdr:y>0.63659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79229" y="2790496"/>
          <a:ext cx="1135117" cy="12139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3200" b="1" dirty="0" smtClean="0">
              <a:solidFill>
                <a:srgbClr val="C00000"/>
              </a:solidFill>
            </a:rPr>
            <a:t>396</a:t>
          </a:r>
        </a:p>
        <a:p xmlns:a="http://schemas.openxmlformats.org/drawingml/2006/main">
          <a:pPr algn="ctr"/>
          <a:r>
            <a:rPr lang="ru-RU" sz="2400" b="1" dirty="0" smtClean="0"/>
            <a:t>приговоров</a:t>
          </a:r>
          <a:endParaRPr lang="ru-RU" sz="2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D2F3D5-FC6D-4BAD-8FD0-CBFB83D68AE6}" type="datetime1">
              <a:rPr lang="ru-RU" smtClean="0"/>
              <a:t>22.10.2023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FB893-0FFF-4C7C-B648-8CDDC0CCCD58}" type="datetime1">
              <a:rPr lang="ru-RU" smtClean="0"/>
              <a:pPr/>
              <a:t>22.10.2023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22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552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B4A14-95F9-40C1-82B6-BBB2AB1322C1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605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91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71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31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291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noProof="0" smtClean="0"/>
              <a:t>16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36059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2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3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6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7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8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9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0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1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2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3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5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6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7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8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2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2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te2max.pro" TargetMode="Externa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7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7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2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=""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91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876123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1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8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3" y="406104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10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91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068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1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3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3" y="414887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91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10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235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5" y="1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" y="411077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3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10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10175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91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32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3" y="186980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3" y="2994151"/>
            <a:ext cx="6641627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5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31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664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6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94" y="2020362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328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1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073719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" y="10"/>
            <a:ext cx="9780103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=""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6" y="3957705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=""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6" y="4306722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=""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6" y="4655739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=""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6" y="5004756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10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035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9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2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8"/>
            <a:ext cx="3600450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=""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94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450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49" y="1511480"/>
            <a:ext cx="3600451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49" y="1511475"/>
            <a:ext cx="3600451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3284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5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5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5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5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0497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7610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0664873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1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8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3" y="406104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10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91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929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1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3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3" y="414887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91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10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886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5" y="1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" y="411077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3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10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859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91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355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3" y="186980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3" y="2994151"/>
            <a:ext cx="6641627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5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31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42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2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6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94" y="2020362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2468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1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4227789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" y="10"/>
            <a:ext cx="9780103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=""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6" y="3957705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=""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6" y="4306722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=""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6" y="4655739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=""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6" y="5004756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10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7993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500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=""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94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496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49" y="1511480"/>
            <a:ext cx="3600451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49" y="1511475"/>
            <a:ext cx="3600451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3718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5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5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5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5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17939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2438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5842482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1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8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3" y="406104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10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91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35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2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1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3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3" y="414887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91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10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1571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5" y="1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" y="411077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3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10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2261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91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4302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3" y="186980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3" y="2994151"/>
            <a:ext cx="6641627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5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31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3662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6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94" y="2020362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648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1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4113937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" y="10"/>
            <a:ext cx="9780103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=""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6" y="3957705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=""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6" y="4306722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=""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6" y="4655739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=""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6" y="5004756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10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1968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9768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=""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94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5329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49" y="1511480"/>
            <a:ext cx="3600451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49" y="1511475"/>
            <a:ext cx="3600451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26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5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5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5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5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5667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5986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188370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1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8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3" y="406104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10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91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6473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1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3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3" y="414887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91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10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85440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5" y="1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" y="411077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3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10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8158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91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0926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3" y="186980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3" y="2994151"/>
            <a:ext cx="6641627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5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31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819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6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94" y="2020362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5961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1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35236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13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8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3" y="4061053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14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91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839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" y="10"/>
            <a:ext cx="9780103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=""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6" y="3957705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=""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6" y="4306722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=""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6" y="4655739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=""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6" y="5004756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10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144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2350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=""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94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926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49" y="1511480"/>
            <a:ext cx="3600451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49" y="1511475"/>
            <a:ext cx="3600451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3317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5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5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5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5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9849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070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9610622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Глава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Фоновая картинка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Вставьте картинку и переместите на задний план</a:t>
            </a:r>
          </a:p>
        </p:txBody>
      </p:sp>
      <p:sp>
        <p:nvSpPr>
          <p:cNvPr id="13" name="Текст"/>
          <p:cNvSpPr>
            <a:spLocks noGrp="1"/>
          </p:cNvSpPr>
          <p:nvPr>
            <p:ph type="subTitle" idx="1" hasCustomPrompt="1"/>
          </p:nvPr>
        </p:nvSpPr>
        <p:spPr>
          <a:xfrm>
            <a:off x="1343635" y="4153347"/>
            <a:ext cx="6804212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Введите текст</a:t>
            </a:r>
          </a:p>
        </p:txBody>
      </p:sp>
      <p:sp>
        <p:nvSpPr>
          <p:cNvPr id="1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330226" y="2741386"/>
            <a:ext cx="9540983" cy="1088897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Введите заголовок</a:t>
            </a:r>
          </a:p>
        </p:txBody>
      </p:sp>
      <p:sp>
        <p:nvSpPr>
          <p:cNvPr id="3" name="Подзаголовок"/>
          <p:cNvSpPr>
            <a:spLocks noGrp="1"/>
          </p:cNvSpPr>
          <p:nvPr>
            <p:ph type="body" sz="quarter" idx="10" hasCustomPrompt="1"/>
          </p:nvPr>
        </p:nvSpPr>
        <p:spPr>
          <a:xfrm>
            <a:off x="1343641" y="1517720"/>
            <a:ext cx="4895849" cy="627063"/>
          </a:xfrm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4034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087080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/7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"/>
          <p:cNvSpPr>
            <a:spLocks noGrp="1"/>
          </p:cNvSpPr>
          <p:nvPr>
            <p:ph type="pic" idx="1" hasCustomPrompt="1"/>
          </p:nvPr>
        </p:nvSpPr>
        <p:spPr>
          <a:xfrm>
            <a:off x="4851401" y="-8467"/>
            <a:ext cx="7341891" cy="687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Вставьте картинку</a:t>
            </a:r>
          </a:p>
        </p:txBody>
      </p:sp>
      <p:sp>
        <p:nvSpPr>
          <p:cNvPr id="5" name="Текст"/>
          <p:cNvSpPr>
            <a:spLocks noGrp="1"/>
          </p:cNvSpPr>
          <p:nvPr>
            <p:ph type="body" sz="half" idx="2" hasCustomPrompt="1"/>
          </p:nvPr>
        </p:nvSpPr>
        <p:spPr>
          <a:xfrm>
            <a:off x="707582" y="2536941"/>
            <a:ext cx="3678161" cy="389768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07575" y="838212"/>
            <a:ext cx="3678160" cy="982133"/>
          </a:xfrm>
        </p:spPr>
        <p:txBody>
          <a:bodyPr anchor="b">
            <a:no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19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1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3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3" y="4148872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91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14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1278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"/>
          <p:cNvSpPr>
            <a:spLocks noGrp="1"/>
          </p:cNvSpPr>
          <p:nvPr>
            <p:ph type="pic" idx="1" hasCustomPrompt="1"/>
          </p:nvPr>
        </p:nvSpPr>
        <p:spPr>
          <a:xfrm>
            <a:off x="0" y="12"/>
            <a:ext cx="12192000" cy="34205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5" name="Текст"/>
          <p:cNvSpPr>
            <a:spLocks noGrp="1"/>
          </p:cNvSpPr>
          <p:nvPr>
            <p:ph type="body" sz="half" idx="2" hasCustomPrompt="1"/>
          </p:nvPr>
        </p:nvSpPr>
        <p:spPr>
          <a:xfrm>
            <a:off x="817312" y="5066116"/>
            <a:ext cx="10557376" cy="138927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17320" y="3644245"/>
            <a:ext cx="10557375" cy="724035"/>
          </a:xfrm>
        </p:spPr>
        <p:txBody>
          <a:bodyPr anchor="b">
            <a:no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2599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"/>
          <p:cNvSpPr>
            <a:spLocks noGrp="1"/>
          </p:cNvSpPr>
          <p:nvPr>
            <p:ph type="pic" idx="1" hasCustomPrompt="1"/>
          </p:nvPr>
        </p:nvSpPr>
        <p:spPr>
          <a:xfrm>
            <a:off x="-1" y="4"/>
            <a:ext cx="6096001" cy="6857999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4" name="Текст"/>
          <p:cNvSpPr>
            <a:spLocks noGrp="1"/>
          </p:cNvSpPr>
          <p:nvPr>
            <p:ph type="body" sz="half" idx="2" hasCustomPrompt="1"/>
          </p:nvPr>
        </p:nvSpPr>
        <p:spPr>
          <a:xfrm>
            <a:off x="6713401" y="2351362"/>
            <a:ext cx="4839071" cy="394279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713401" y="502794"/>
            <a:ext cx="4857503" cy="1136791"/>
          </a:xfrm>
        </p:spPr>
        <p:txBody>
          <a:bodyPr anchor="b">
            <a:no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256484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/4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"/>
          <p:cNvSpPr>
            <a:spLocks noGrp="1"/>
          </p:cNvSpPr>
          <p:nvPr>
            <p:ph type="pic" idx="1" hasCustomPrompt="1"/>
          </p:nvPr>
        </p:nvSpPr>
        <p:spPr>
          <a:xfrm>
            <a:off x="6807402" y="1941917"/>
            <a:ext cx="4546407" cy="398234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34" y="120656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 dirty="0"/>
              <a:t>Введите заголовок</a:t>
            </a:r>
          </a:p>
        </p:txBody>
      </p:sp>
      <p:sp>
        <p:nvSpPr>
          <p:cNvPr id="5" name="Текст"/>
          <p:cNvSpPr>
            <a:spLocks noGrp="1"/>
          </p:cNvSpPr>
          <p:nvPr>
            <p:ph type="body" sz="half" idx="2" hasCustomPrompt="1"/>
          </p:nvPr>
        </p:nvSpPr>
        <p:spPr>
          <a:xfrm>
            <a:off x="796434" y="1941917"/>
            <a:ext cx="5423751" cy="398234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dirty="0"/>
              <a:t>Введите текст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017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иту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артинка 4"/>
          <p:cNvSpPr>
            <a:spLocks noGrp="1"/>
          </p:cNvSpPr>
          <p:nvPr>
            <p:ph type="pic" sz="quarter" idx="16" hasCustomPrompt="1"/>
          </p:nvPr>
        </p:nvSpPr>
        <p:spPr>
          <a:xfrm>
            <a:off x="6163265" y="4168196"/>
            <a:ext cx="4528647" cy="2345175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  <a:p>
            <a:endParaRPr lang="ru-RU" dirty="0"/>
          </a:p>
        </p:txBody>
      </p:sp>
      <p:sp>
        <p:nvSpPr>
          <p:cNvPr id="21" name="Подзаголовок 4"/>
          <p:cNvSpPr>
            <a:spLocks noGrp="1"/>
          </p:cNvSpPr>
          <p:nvPr>
            <p:ph type="body" sz="quarter" idx="22" hasCustomPrompt="1"/>
          </p:nvPr>
        </p:nvSpPr>
        <p:spPr>
          <a:xfrm>
            <a:off x="6162571" y="6093845"/>
            <a:ext cx="4527551" cy="417512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</a:p>
        </p:txBody>
      </p:sp>
      <p:sp>
        <p:nvSpPr>
          <p:cNvPr id="13" name="Картинка 3"/>
          <p:cNvSpPr>
            <a:spLocks noGrp="1"/>
          </p:cNvSpPr>
          <p:nvPr>
            <p:ph type="pic" sz="quarter" idx="15" hasCustomPrompt="1"/>
          </p:nvPr>
        </p:nvSpPr>
        <p:spPr>
          <a:xfrm>
            <a:off x="1244205" y="4168841"/>
            <a:ext cx="4528647" cy="2345175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  <a:p>
            <a:endParaRPr lang="ru-RU" dirty="0"/>
          </a:p>
        </p:txBody>
      </p:sp>
      <p:sp>
        <p:nvSpPr>
          <p:cNvPr id="18" name="Подзаголовок 3"/>
          <p:cNvSpPr>
            <a:spLocks noGrp="1"/>
          </p:cNvSpPr>
          <p:nvPr>
            <p:ph type="body" sz="quarter" idx="21" hasCustomPrompt="1"/>
          </p:nvPr>
        </p:nvSpPr>
        <p:spPr>
          <a:xfrm>
            <a:off x="1244607" y="6095848"/>
            <a:ext cx="4527551" cy="417512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</a:p>
        </p:txBody>
      </p:sp>
      <p:sp>
        <p:nvSpPr>
          <p:cNvPr id="17" name="Картинка 2"/>
          <p:cNvSpPr>
            <a:spLocks noGrp="1"/>
          </p:cNvSpPr>
          <p:nvPr>
            <p:ph type="pic" sz="quarter" idx="14" hasCustomPrompt="1"/>
          </p:nvPr>
        </p:nvSpPr>
        <p:spPr>
          <a:xfrm>
            <a:off x="6163265" y="1597840"/>
            <a:ext cx="4528647" cy="2345175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  <a:p>
            <a:endParaRPr lang="ru-RU" dirty="0"/>
          </a:p>
        </p:txBody>
      </p:sp>
      <p:sp>
        <p:nvSpPr>
          <p:cNvPr id="15" name="Подзаголовок 2"/>
          <p:cNvSpPr>
            <a:spLocks noGrp="1"/>
          </p:cNvSpPr>
          <p:nvPr>
            <p:ph type="body" sz="quarter" idx="20" hasCustomPrompt="1"/>
          </p:nvPr>
        </p:nvSpPr>
        <p:spPr>
          <a:xfrm>
            <a:off x="6162571" y="3525838"/>
            <a:ext cx="4527551" cy="417512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</a:p>
        </p:txBody>
      </p:sp>
      <p:sp>
        <p:nvSpPr>
          <p:cNvPr id="16" name="Картинка 1"/>
          <p:cNvSpPr>
            <a:spLocks noGrp="1"/>
          </p:cNvSpPr>
          <p:nvPr>
            <p:ph type="pic" sz="quarter" idx="13" hasCustomPrompt="1"/>
          </p:nvPr>
        </p:nvSpPr>
        <p:spPr>
          <a:xfrm>
            <a:off x="1244205" y="1598485"/>
            <a:ext cx="4528647" cy="234517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3" name="Подзаголовок 1"/>
          <p:cNvSpPr>
            <a:spLocks noGrp="1"/>
          </p:cNvSpPr>
          <p:nvPr>
            <p:ph type="body" sz="quarter" idx="19" hasCustomPrompt="1"/>
          </p:nvPr>
        </p:nvSpPr>
        <p:spPr>
          <a:xfrm>
            <a:off x="1244607" y="3525838"/>
            <a:ext cx="4527551" cy="417512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</a:p>
        </p:txBody>
      </p:sp>
      <p:sp>
        <p:nvSpPr>
          <p:cNvPr id="1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34" y="120656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516100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8101096" y="5330259"/>
            <a:ext cx="3383477" cy="1029596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57175" indent="0" algn="l">
              <a:buNone/>
              <a:defRPr sz="900"/>
            </a:lvl2pPr>
            <a:lvl3pPr marL="514350" indent="0" algn="l">
              <a:buNone/>
              <a:defRPr sz="900"/>
            </a:lvl3pPr>
            <a:lvl4pPr marL="771525" indent="0" algn="l">
              <a:buNone/>
              <a:defRPr sz="900"/>
            </a:lvl4pPr>
            <a:lvl5pPr marL="1028700" indent="0" algn="l">
              <a:buNone/>
              <a:defRPr sz="9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6" name="Подзаголовок 3"/>
          <p:cNvSpPr>
            <a:spLocks noGrp="1"/>
          </p:cNvSpPr>
          <p:nvPr>
            <p:ph type="body" idx="21" hasCustomPrompt="1"/>
          </p:nvPr>
        </p:nvSpPr>
        <p:spPr>
          <a:xfrm>
            <a:off x="8128264" y="5019661"/>
            <a:ext cx="3356309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dirty="0"/>
              <a:t>Введите подзаголовок</a:t>
            </a:r>
          </a:p>
        </p:txBody>
      </p:sp>
      <p:sp>
        <p:nvSpPr>
          <p:cNvPr id="12" name="Картинка 3"/>
          <p:cNvSpPr>
            <a:spLocks noGrp="1"/>
          </p:cNvSpPr>
          <p:nvPr>
            <p:ph type="pic" sz="quarter" idx="12" hasCustomPrompt="1"/>
          </p:nvPr>
        </p:nvSpPr>
        <p:spPr>
          <a:xfrm>
            <a:off x="8189841" y="2728081"/>
            <a:ext cx="3168000" cy="2088000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  <a:p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4457112" y="5330271"/>
            <a:ext cx="3426053" cy="1029595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57175" indent="0" algn="l">
              <a:buNone/>
              <a:defRPr sz="900"/>
            </a:lvl2pPr>
            <a:lvl3pPr marL="514350" indent="0" algn="l">
              <a:buNone/>
              <a:defRPr sz="900"/>
            </a:lvl3pPr>
            <a:lvl4pPr marL="771525" indent="0" algn="l">
              <a:buNone/>
              <a:defRPr sz="900"/>
            </a:lvl4pPr>
            <a:lvl5pPr marL="1028700" indent="0" algn="l">
              <a:buNone/>
              <a:defRPr sz="9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Подзаголовок 2"/>
          <p:cNvSpPr>
            <a:spLocks noGrp="1"/>
          </p:cNvSpPr>
          <p:nvPr>
            <p:ph type="body" idx="20" hasCustomPrompt="1"/>
          </p:nvPr>
        </p:nvSpPr>
        <p:spPr>
          <a:xfrm>
            <a:off x="4451434" y="5019661"/>
            <a:ext cx="3431737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dirty="0"/>
              <a:t>Введите подзаголовок</a:t>
            </a:r>
          </a:p>
        </p:txBody>
      </p:sp>
      <p:sp>
        <p:nvSpPr>
          <p:cNvPr id="11" name="Картинка 2"/>
          <p:cNvSpPr>
            <a:spLocks noGrp="1"/>
          </p:cNvSpPr>
          <p:nvPr>
            <p:ph type="pic" sz="quarter" idx="11" hasCustomPrompt="1"/>
          </p:nvPr>
        </p:nvSpPr>
        <p:spPr>
          <a:xfrm>
            <a:off x="4545859" y="2728081"/>
            <a:ext cx="3168000" cy="2088000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  <a:p>
            <a:endParaRPr lang="ru-RU" dirty="0"/>
          </a:p>
        </p:txBody>
      </p:sp>
      <p:sp>
        <p:nvSpPr>
          <p:cNvPr id="6" name="Текст 1"/>
          <p:cNvSpPr>
            <a:spLocks noGrp="1"/>
          </p:cNvSpPr>
          <p:nvPr>
            <p:ph type="body" sz="quarter" idx="16" hasCustomPrompt="1"/>
          </p:nvPr>
        </p:nvSpPr>
        <p:spPr>
          <a:xfrm>
            <a:off x="738276" y="5330259"/>
            <a:ext cx="3410645" cy="1029596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57175" indent="0" algn="l">
              <a:buNone/>
              <a:defRPr sz="900"/>
            </a:lvl2pPr>
            <a:lvl3pPr marL="514350" indent="0" algn="l">
              <a:buNone/>
              <a:defRPr sz="900"/>
            </a:lvl3pPr>
            <a:lvl4pPr marL="771525" indent="0" algn="l">
              <a:buNone/>
              <a:defRPr sz="900"/>
            </a:lvl4pPr>
            <a:lvl5pPr marL="1028700" indent="0" algn="l">
              <a:buNone/>
              <a:defRPr sz="9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4" name="Подзаголовок 1"/>
          <p:cNvSpPr>
            <a:spLocks noGrp="1"/>
          </p:cNvSpPr>
          <p:nvPr>
            <p:ph type="body" idx="1" hasCustomPrompt="1"/>
          </p:nvPr>
        </p:nvSpPr>
        <p:spPr>
          <a:xfrm>
            <a:off x="741816" y="5019661"/>
            <a:ext cx="3407104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dirty="0"/>
              <a:t>Введите подзаголовок</a:t>
            </a:r>
          </a:p>
        </p:txBody>
      </p:sp>
      <p:sp>
        <p:nvSpPr>
          <p:cNvPr id="3" name="Картинка 1"/>
          <p:cNvSpPr>
            <a:spLocks noGrp="1"/>
          </p:cNvSpPr>
          <p:nvPr>
            <p:ph type="pic" sz="quarter" idx="10" hasCustomPrompt="1"/>
          </p:nvPr>
        </p:nvSpPr>
        <p:spPr>
          <a:xfrm>
            <a:off x="839791" y="2728080"/>
            <a:ext cx="3168000" cy="208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4" name="Текст"/>
          <p:cNvSpPr>
            <a:spLocks noGrp="1"/>
          </p:cNvSpPr>
          <p:nvPr>
            <p:ph type="body" sz="quarter" idx="23" hasCustomPrompt="1"/>
          </p:nvPr>
        </p:nvSpPr>
        <p:spPr>
          <a:xfrm>
            <a:off x="748805" y="1845930"/>
            <a:ext cx="10556875" cy="68103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34" y="120656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44729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четыр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80" y="5352578"/>
            <a:ext cx="2094837" cy="876772"/>
          </a:xfrm>
        </p:spPr>
        <p:txBody>
          <a:bodyPr>
            <a:no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4" name="Картинка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80" y="3092985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Вставьте картинку</a:t>
            </a:r>
          </a:p>
          <a:p>
            <a:endParaRPr lang="ru-RU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352590"/>
            <a:ext cx="2094837" cy="876771"/>
          </a:xfrm>
        </p:spPr>
        <p:txBody>
          <a:bodyPr>
            <a:no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7" name="Картинка 1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4" y="3085241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Вставьте картинку</a:t>
            </a:r>
          </a:p>
          <a:p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3735759" y="5352580"/>
            <a:ext cx="2094724" cy="876770"/>
          </a:xfrm>
        </p:spPr>
        <p:txBody>
          <a:bodyPr>
            <a:no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6" name="Картинка 1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8" y="3085241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Вставьте картинку</a:t>
            </a:r>
          </a:p>
          <a:p>
            <a:endParaRPr lang="ru-RU" dirty="0"/>
          </a:p>
        </p:txBody>
      </p:sp>
      <p:sp>
        <p:nvSpPr>
          <p:cNvPr id="4" name="Текст 1"/>
          <p:cNvSpPr>
            <a:spLocks noGrp="1"/>
          </p:cNvSpPr>
          <p:nvPr>
            <p:ph type="body" sz="quarter" idx="16" hasCustomPrompt="1"/>
          </p:nvPr>
        </p:nvSpPr>
        <p:spPr>
          <a:xfrm>
            <a:off x="944350" y="5352580"/>
            <a:ext cx="2094247" cy="876770"/>
          </a:xfrm>
        </p:spPr>
        <p:txBody>
          <a:bodyPr>
            <a:no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3" name="Картинка 1"/>
          <p:cNvSpPr>
            <a:spLocks noGrp="1"/>
          </p:cNvSpPr>
          <p:nvPr>
            <p:ph type="pic" sz="quarter" idx="10" hasCustomPrompt="1"/>
          </p:nvPr>
        </p:nvSpPr>
        <p:spPr>
          <a:xfrm>
            <a:off x="944232" y="3085241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Вставьте картинку</a:t>
            </a:r>
          </a:p>
          <a:p>
            <a:endParaRPr lang="ru-RU" dirty="0"/>
          </a:p>
        </p:txBody>
      </p:sp>
      <p:sp>
        <p:nvSpPr>
          <p:cNvPr id="18" name="Текст"/>
          <p:cNvSpPr>
            <a:spLocks noGrp="1"/>
          </p:cNvSpPr>
          <p:nvPr>
            <p:ph type="body" sz="quarter" idx="23" hasCustomPrompt="1"/>
          </p:nvPr>
        </p:nvSpPr>
        <p:spPr>
          <a:xfrm>
            <a:off x="748811" y="1845930"/>
            <a:ext cx="10536239" cy="68103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34" y="120656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814761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  <a:endParaRPr lang="en-US" dirty="0"/>
          </a:p>
        </p:txBody>
      </p:sp>
      <p:sp>
        <p:nvSpPr>
          <p:cNvPr id="5" name="Текст 2"/>
          <p:cNvSpPr>
            <a:spLocks noGrp="1"/>
          </p:cNvSpPr>
          <p:nvPr>
            <p:ph type="body" sz="quarter" idx="11"/>
          </p:nvPr>
        </p:nvSpPr>
        <p:spPr>
          <a:xfrm>
            <a:off x="7425274" y="3624649"/>
            <a:ext cx="3323825" cy="23986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1"/>
          <p:cNvSpPr>
            <a:spLocks noGrp="1"/>
          </p:cNvSpPr>
          <p:nvPr>
            <p:ph type="body" sz="quarter" idx="20" hasCustomPrompt="1"/>
          </p:nvPr>
        </p:nvSpPr>
        <p:spPr>
          <a:xfrm>
            <a:off x="7823499" y="3065462"/>
            <a:ext cx="2925596" cy="363538"/>
          </a:xfrm>
        </p:spPr>
        <p:txBody>
          <a:bodyPr>
            <a:noAutofit/>
          </a:bodyPr>
          <a:lstStyle>
            <a:lvl1pPr algn="l"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6299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80" y="5173378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4" name="Картинка 4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9" y="3378747"/>
            <a:ext cx="2112000" cy="1584000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Вставьте картинку</a:t>
            </a:r>
          </a:p>
          <a:p>
            <a:endParaRPr lang="ru-RU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173379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7" name="Картинка 3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3370997"/>
            <a:ext cx="2112000" cy="1584000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Вставьте картинку</a:t>
            </a:r>
          </a:p>
          <a:p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7" y="5173380"/>
            <a:ext cx="2094724" cy="1077110"/>
          </a:xfrm>
        </p:spPr>
        <p:txBody>
          <a:bodyPr>
            <a:no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6" name="Картинка 2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3370997"/>
            <a:ext cx="2112000" cy="1584000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Вставьте картинку</a:t>
            </a:r>
          </a:p>
          <a:p>
            <a:endParaRPr lang="ru-RU" dirty="0"/>
          </a:p>
        </p:txBody>
      </p:sp>
      <p:sp>
        <p:nvSpPr>
          <p:cNvPr id="4" name="Текст 1"/>
          <p:cNvSpPr>
            <a:spLocks noGrp="1"/>
          </p:cNvSpPr>
          <p:nvPr>
            <p:ph type="body" sz="quarter" idx="16" hasCustomPrompt="1"/>
          </p:nvPr>
        </p:nvSpPr>
        <p:spPr>
          <a:xfrm>
            <a:off x="944237" y="5173380"/>
            <a:ext cx="2094247" cy="1077110"/>
          </a:xfrm>
        </p:spPr>
        <p:txBody>
          <a:bodyPr>
            <a:no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3" name="Картинка 1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3370997"/>
            <a:ext cx="2112000" cy="1584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ru-RU" dirty="0"/>
              <a:t>Вставьте картинку</a:t>
            </a:r>
          </a:p>
        </p:txBody>
      </p:sp>
      <p:sp>
        <p:nvSpPr>
          <p:cNvPr id="15" name="Текст"/>
          <p:cNvSpPr>
            <a:spLocks noGrp="1"/>
          </p:cNvSpPr>
          <p:nvPr>
            <p:ph type="body" sz="quarter" idx="23" hasCustomPrompt="1"/>
          </p:nvPr>
        </p:nvSpPr>
        <p:spPr>
          <a:xfrm>
            <a:off x="817570" y="1941917"/>
            <a:ext cx="10536239" cy="68103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34" y="120656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343801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подписи"/>
          <p:cNvSpPr>
            <a:spLocks noGrp="1"/>
          </p:cNvSpPr>
          <p:nvPr>
            <p:ph type="body" sz="quarter" idx="14" hasCustomPrompt="1"/>
          </p:nvPr>
        </p:nvSpPr>
        <p:spPr>
          <a:xfrm>
            <a:off x="4754661" y="5160682"/>
            <a:ext cx="4288169" cy="412421"/>
          </a:xfr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ru-RU" dirty="0"/>
              <a:t>Введите подпись</a:t>
            </a:r>
          </a:p>
        </p:txBody>
      </p:sp>
      <p:sp>
        <p:nvSpPr>
          <p:cNvPr id="9" name="Текст 1"/>
          <p:cNvSpPr>
            <a:spLocks noGrp="1"/>
          </p:cNvSpPr>
          <p:nvPr>
            <p:ph type="body" sz="quarter" idx="16" hasCustomPrompt="1"/>
          </p:nvPr>
        </p:nvSpPr>
        <p:spPr>
          <a:xfrm>
            <a:off x="4754660" y="3844953"/>
            <a:ext cx="5891161" cy="1243525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8" name="Картинка круглая"/>
          <p:cNvSpPr>
            <a:spLocks noGrp="1"/>
          </p:cNvSpPr>
          <p:nvPr>
            <p:ph type="pic" sz="quarter" idx="13" hasCustomPrompt="1"/>
          </p:nvPr>
        </p:nvSpPr>
        <p:spPr>
          <a:xfrm>
            <a:off x="1726619" y="3844942"/>
            <a:ext cx="2064000" cy="1548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Вставьте фото</a:t>
            </a:r>
          </a:p>
        </p:txBody>
      </p:sp>
      <p:sp>
        <p:nvSpPr>
          <p:cNvPr id="12" name="Текст"/>
          <p:cNvSpPr>
            <a:spLocks noGrp="1"/>
          </p:cNvSpPr>
          <p:nvPr>
            <p:ph type="body" sz="quarter" idx="24" hasCustomPrompt="1"/>
          </p:nvPr>
        </p:nvSpPr>
        <p:spPr>
          <a:xfrm>
            <a:off x="845037" y="1941928"/>
            <a:ext cx="10508763" cy="873487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34" y="120656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621596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Миссия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Фоновая картинка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lang="ru-RU" sz="1400"/>
            </a:lvl1pPr>
          </a:lstStyle>
          <a:p>
            <a:r>
              <a:rPr lang="ru-RU" dirty="0"/>
              <a:t>Вставьте картинку и переместите на задний план</a:t>
            </a:r>
          </a:p>
        </p:txBody>
      </p:sp>
      <p:sp>
        <p:nvSpPr>
          <p:cNvPr id="5" name="Текст"/>
          <p:cNvSpPr>
            <a:spLocks noGrp="1"/>
          </p:cNvSpPr>
          <p:nvPr>
            <p:ph type="body" sz="quarter" idx="16" hasCustomPrompt="1"/>
          </p:nvPr>
        </p:nvSpPr>
        <p:spPr>
          <a:xfrm>
            <a:off x="2529385" y="3059847"/>
            <a:ext cx="7897504" cy="213995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34" y="120656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710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5" y="1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" y="4110774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3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14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31020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начал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Картинка круглая"/>
          <p:cNvSpPr>
            <a:spLocks noGrp="1"/>
          </p:cNvSpPr>
          <p:nvPr>
            <p:ph type="pic" sz="quarter" idx="14" hasCustomPrompt="1"/>
          </p:nvPr>
        </p:nvSpPr>
        <p:spPr>
          <a:xfrm>
            <a:off x="978673" y="4796239"/>
            <a:ext cx="1536000" cy="1152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ru-RU" dirty="0"/>
              <a:t>Вставьте фото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627433" y="5226228"/>
            <a:ext cx="3468575" cy="736556"/>
          </a:xfrm>
        </p:spPr>
        <p:txBody>
          <a:bodyPr>
            <a:noAutofit/>
          </a:bodyPr>
          <a:lstStyle>
            <a:lvl1pPr algn="l">
              <a:defRPr sz="1400" b="0" baseline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2627427" y="4906163"/>
            <a:ext cx="2155473" cy="363538"/>
          </a:xfrm>
        </p:spPr>
        <p:txBody>
          <a:bodyPr>
            <a:no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9" name="Картинка"/>
          <p:cNvSpPr>
            <a:spLocks noGrp="1"/>
          </p:cNvSpPr>
          <p:nvPr>
            <p:ph type="pic" sz="quarter" idx="13" hasCustomPrompt="1"/>
          </p:nvPr>
        </p:nvSpPr>
        <p:spPr>
          <a:xfrm>
            <a:off x="6809317" y="4168247"/>
            <a:ext cx="3840000" cy="1800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6676928" y="3163590"/>
            <a:ext cx="4676881" cy="942743"/>
          </a:xfrm>
        </p:spPr>
        <p:txBody>
          <a:bodyPr>
            <a:noAutofit/>
          </a:bodyPr>
          <a:lstStyle>
            <a:lvl1pPr algn="l">
              <a:defRPr sz="1400" b="0" baseline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6" hasCustomPrompt="1"/>
          </p:nvPr>
        </p:nvSpPr>
        <p:spPr>
          <a:xfrm>
            <a:off x="6676923" y="2812680"/>
            <a:ext cx="4189180" cy="363538"/>
          </a:xfrm>
        </p:spPr>
        <p:txBody>
          <a:bodyPr>
            <a:no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3" name="Текст 1"/>
          <p:cNvSpPr>
            <a:spLocks noGrp="1"/>
          </p:cNvSpPr>
          <p:nvPr>
            <p:ph type="body" sz="quarter" idx="15" hasCustomPrompt="1"/>
          </p:nvPr>
        </p:nvSpPr>
        <p:spPr>
          <a:xfrm>
            <a:off x="3321834" y="2798750"/>
            <a:ext cx="2155473" cy="363538"/>
          </a:xfrm>
        </p:spPr>
        <p:txBody>
          <a:bodyPr>
            <a:no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 dirty="0"/>
              <a:t>Введите дату</a:t>
            </a:r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34" y="120656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45551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продол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Картинка 2"/>
          <p:cNvSpPr>
            <a:spLocks noGrp="1"/>
          </p:cNvSpPr>
          <p:nvPr>
            <p:ph type="pic" sz="quarter" idx="13" hasCustomPrompt="1"/>
          </p:nvPr>
        </p:nvSpPr>
        <p:spPr>
          <a:xfrm>
            <a:off x="1553045" y="4621475"/>
            <a:ext cx="3840000" cy="180000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  <a:p>
            <a:endParaRPr lang="ru-RU" dirty="0"/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7" hasCustomPrompt="1"/>
          </p:nvPr>
        </p:nvSpPr>
        <p:spPr>
          <a:xfrm>
            <a:off x="6650916" y="4234473"/>
            <a:ext cx="4676881" cy="1539794"/>
          </a:xfrm>
        </p:spPr>
        <p:txBody>
          <a:bodyPr>
            <a:noAutofit/>
          </a:bodyPr>
          <a:lstStyle>
            <a:lvl1pPr algn="l">
              <a:defRPr sz="1400" b="0" baseline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6650916" y="3866630"/>
            <a:ext cx="4676881" cy="363538"/>
          </a:xfrm>
        </p:spPr>
        <p:txBody>
          <a:bodyPr>
            <a:no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 hasCustomPrompt="1"/>
          </p:nvPr>
        </p:nvSpPr>
        <p:spPr>
          <a:xfrm>
            <a:off x="3355702" y="3863637"/>
            <a:ext cx="2155473" cy="363538"/>
          </a:xfrm>
        </p:spPr>
        <p:txBody>
          <a:bodyPr>
            <a:no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 dirty="0"/>
              <a:t>Введите дату</a:t>
            </a:r>
          </a:p>
        </p:txBody>
      </p:sp>
      <p:sp>
        <p:nvSpPr>
          <p:cNvPr id="8" name="Картинка 1"/>
          <p:cNvSpPr>
            <a:spLocks noGrp="1"/>
          </p:cNvSpPr>
          <p:nvPr>
            <p:ph type="pic" sz="quarter" idx="14" hasCustomPrompt="1"/>
          </p:nvPr>
        </p:nvSpPr>
        <p:spPr>
          <a:xfrm>
            <a:off x="6889384" y="1274006"/>
            <a:ext cx="3840000" cy="1800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6764168" y="557954"/>
            <a:ext cx="2155473" cy="363538"/>
          </a:xfrm>
        </p:spPr>
        <p:txBody>
          <a:bodyPr>
            <a:no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 dirty="0"/>
              <a:t>Введите дату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791254" y="925800"/>
            <a:ext cx="4676881" cy="1580335"/>
          </a:xfrm>
        </p:spPr>
        <p:txBody>
          <a:bodyPr>
            <a:noAutofit/>
          </a:bodyPr>
          <a:lstStyle>
            <a:lvl1pPr algn="r">
              <a:defRPr sz="1400" b="0" baseline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4" name="Текст 1"/>
          <p:cNvSpPr>
            <a:spLocks noGrp="1"/>
          </p:cNvSpPr>
          <p:nvPr>
            <p:ph type="body" sz="quarter" idx="19" hasCustomPrompt="1"/>
          </p:nvPr>
        </p:nvSpPr>
        <p:spPr>
          <a:xfrm>
            <a:off x="791248" y="557954"/>
            <a:ext cx="4686053" cy="363538"/>
          </a:xfrm>
        </p:spPr>
        <p:txBody>
          <a:bodyPr>
            <a:no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666387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сейча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артинка круглая"/>
          <p:cNvSpPr>
            <a:spLocks noGrp="1"/>
          </p:cNvSpPr>
          <p:nvPr>
            <p:ph type="pic" sz="quarter" idx="15" hasCustomPrompt="1"/>
          </p:nvPr>
        </p:nvSpPr>
        <p:spPr>
          <a:xfrm>
            <a:off x="6635227" y="4075653"/>
            <a:ext cx="1536000" cy="1152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ru-RU" dirty="0"/>
              <a:t>Вставьте фото</a:t>
            </a:r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22" hasCustomPrompt="1"/>
          </p:nvPr>
        </p:nvSpPr>
        <p:spPr>
          <a:xfrm>
            <a:off x="8519391" y="4634063"/>
            <a:ext cx="2821372" cy="1539794"/>
          </a:xfrm>
        </p:spPr>
        <p:txBody>
          <a:bodyPr>
            <a:noAutofit/>
          </a:bodyPr>
          <a:lstStyle>
            <a:lvl1pPr algn="l">
              <a:defRPr sz="1400" b="0" baseline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8519391" y="4266220"/>
            <a:ext cx="2821372" cy="363538"/>
          </a:xfrm>
        </p:spPr>
        <p:txBody>
          <a:bodyPr>
            <a:no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3321834" y="4288115"/>
            <a:ext cx="2155473" cy="363538"/>
          </a:xfrm>
        </p:spPr>
        <p:txBody>
          <a:bodyPr>
            <a:no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 dirty="0"/>
              <a:t>Введите дату</a:t>
            </a:r>
          </a:p>
        </p:txBody>
      </p:sp>
      <p:sp>
        <p:nvSpPr>
          <p:cNvPr id="8" name="Картинка"/>
          <p:cNvSpPr>
            <a:spLocks noGrp="1"/>
          </p:cNvSpPr>
          <p:nvPr>
            <p:ph type="pic" sz="quarter" idx="14" hasCustomPrompt="1"/>
          </p:nvPr>
        </p:nvSpPr>
        <p:spPr>
          <a:xfrm>
            <a:off x="1555732" y="1466877"/>
            <a:ext cx="3840000" cy="1800000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6663886" y="1082702"/>
            <a:ext cx="4676881" cy="1539794"/>
          </a:xfrm>
        </p:spPr>
        <p:txBody>
          <a:bodyPr>
            <a:noAutofit/>
          </a:bodyPr>
          <a:lstStyle>
            <a:lvl1pPr algn="l">
              <a:defRPr sz="1400" b="0" baseline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6" hasCustomPrompt="1"/>
          </p:nvPr>
        </p:nvSpPr>
        <p:spPr>
          <a:xfrm>
            <a:off x="6663886" y="714859"/>
            <a:ext cx="4676881" cy="363538"/>
          </a:xfrm>
        </p:spPr>
        <p:txBody>
          <a:bodyPr>
            <a:no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4" name="Текст 1"/>
          <p:cNvSpPr>
            <a:spLocks noGrp="1"/>
          </p:cNvSpPr>
          <p:nvPr>
            <p:ph type="body" sz="quarter" idx="20" hasCustomPrompt="1"/>
          </p:nvPr>
        </p:nvSpPr>
        <p:spPr>
          <a:xfrm>
            <a:off x="3321834" y="696945"/>
            <a:ext cx="2155473" cy="363538"/>
          </a:xfrm>
        </p:spPr>
        <p:txBody>
          <a:bodyPr>
            <a:no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 dirty="0"/>
              <a:t>Введите дату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010848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1642559" y="5045619"/>
            <a:ext cx="5573788" cy="64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1642559" y="3971450"/>
            <a:ext cx="5573788" cy="64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29" name="Текст 1"/>
          <p:cNvSpPr>
            <a:spLocks noGrp="1"/>
          </p:cNvSpPr>
          <p:nvPr>
            <p:ph type="body" sz="quarter" idx="11" hasCustomPrompt="1"/>
          </p:nvPr>
        </p:nvSpPr>
        <p:spPr>
          <a:xfrm>
            <a:off x="1642559" y="2897281"/>
            <a:ext cx="5573788" cy="64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3" name="Основной текст"/>
          <p:cNvSpPr>
            <a:spLocks noGrp="1"/>
          </p:cNvSpPr>
          <p:nvPr>
            <p:ph type="body" sz="quarter" idx="19" hasCustomPrompt="1"/>
          </p:nvPr>
        </p:nvSpPr>
        <p:spPr>
          <a:xfrm>
            <a:off x="795868" y="1787910"/>
            <a:ext cx="6420477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34" y="120656"/>
            <a:ext cx="6419919" cy="1136791"/>
          </a:xfrm>
        </p:spPr>
        <p:txBody>
          <a:bodyPr anchor="b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 dirty="0"/>
              <a:t>Введите заголовок</a:t>
            </a:r>
          </a:p>
        </p:txBody>
      </p:sp>
      <p:sp>
        <p:nvSpPr>
          <p:cNvPr id="14" name="Картинка"/>
          <p:cNvSpPr>
            <a:spLocks noGrp="1"/>
          </p:cNvSpPr>
          <p:nvPr>
            <p:ph type="pic" idx="1" hasCustomPrompt="1"/>
          </p:nvPr>
        </p:nvSpPr>
        <p:spPr>
          <a:xfrm>
            <a:off x="8182920" y="-8467"/>
            <a:ext cx="4010373" cy="687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920440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"/>
          <p:cNvSpPr>
            <a:spLocks noGrp="1"/>
          </p:cNvSpPr>
          <p:nvPr>
            <p:ph type="pic" idx="1" hasCustomPrompt="1"/>
          </p:nvPr>
        </p:nvSpPr>
        <p:spPr>
          <a:xfrm>
            <a:off x="6860282" y="4"/>
            <a:ext cx="5331727" cy="685799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4" name="Текст"/>
          <p:cNvSpPr>
            <a:spLocks noGrp="1"/>
          </p:cNvSpPr>
          <p:nvPr>
            <p:ph type="body" sz="half" idx="2" hasCustomPrompt="1"/>
          </p:nvPr>
        </p:nvSpPr>
        <p:spPr>
          <a:xfrm>
            <a:off x="1115440" y="3371855"/>
            <a:ext cx="5136205" cy="307932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115439" y="1171068"/>
            <a:ext cx="5136204" cy="1475360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597335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D19B-115E-48E5-B608-3C0E09961C7A}" type="datetimeFigureOut">
              <a:rPr lang="ru-RU" smtClean="0">
                <a:solidFill>
                  <a:prstClr val="black"/>
                </a:solidFill>
              </a:rPr>
              <a:pPr/>
              <a:t>22.10.2023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9981-8795-41FB-86CB-02D499E9A36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50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предел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"/>
          <p:cNvSpPr>
            <a:spLocks noGrp="1"/>
          </p:cNvSpPr>
          <p:nvPr>
            <p:ph type="body" sz="quarter" idx="19" hasCustomPrompt="1"/>
          </p:nvPr>
        </p:nvSpPr>
        <p:spPr>
          <a:xfrm>
            <a:off x="795868" y="1787910"/>
            <a:ext cx="10557933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34" y="120656"/>
            <a:ext cx="10557375" cy="1136791"/>
          </a:xfrm>
        </p:spPr>
        <p:txBody>
          <a:bodyPr anchor="b"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 dirty="0"/>
              <a:t>Введите заголовок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20"/>
          </p:nvPr>
        </p:nvSpPr>
        <p:spPr>
          <a:xfrm>
            <a:off x="974296" y="2786380"/>
            <a:ext cx="10379513" cy="3709152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7616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55651" y="1752600"/>
            <a:ext cx="10668000" cy="4267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DCAC6-B827-478C-B2C8-5C380E7EEF8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90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9A68F-0C01-4703-9A75-904AA365605E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1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/6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"/>
          <p:cNvSpPr>
            <a:spLocks noGrp="1"/>
          </p:cNvSpPr>
          <p:nvPr>
            <p:ph type="pic" idx="1" hasCustomPrompt="1"/>
          </p:nvPr>
        </p:nvSpPr>
        <p:spPr>
          <a:xfrm>
            <a:off x="5630667" y="1941918"/>
            <a:ext cx="5666812" cy="4021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6" name="Текст"/>
          <p:cNvSpPr>
            <a:spLocks noGrp="1"/>
          </p:cNvSpPr>
          <p:nvPr>
            <p:ph type="body" sz="half" idx="2" hasCustomPrompt="1"/>
          </p:nvPr>
        </p:nvSpPr>
        <p:spPr>
          <a:xfrm>
            <a:off x="791597" y="1941918"/>
            <a:ext cx="4367427" cy="40219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34" y="120656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6443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508F53F-6AA2-4060-904A-BC90211DC043}"/>
              </a:ext>
            </a:extLst>
          </p:cNvPr>
          <p:cNvSpPr/>
          <p:nvPr userDrawn="1"/>
        </p:nvSpPr>
        <p:spPr>
          <a:xfrm>
            <a:off x="9348591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7261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1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8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3" y="406104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10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91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552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1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3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3" y="414887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91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10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2043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5" y="1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" y="411077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3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10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1816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91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8746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3" y="186980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3" y="2994151"/>
            <a:ext cx="6641627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5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31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9528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6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94" y="2020362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1779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1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7798121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" y="10"/>
            <a:ext cx="9780103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=""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6" y="3957705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=""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6" y="4306722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=""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6" y="4655739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=""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6" y="5004756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10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311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3340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=""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94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12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3" y="186980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6" y="2994155"/>
            <a:ext cx="6641627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61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A5285E0-8F27-49C4-AADF-92A3B72D41FD}"/>
              </a:ext>
            </a:extLst>
          </p:cNvPr>
          <p:cNvSpPr/>
          <p:nvPr userDrawn="1"/>
        </p:nvSpPr>
        <p:spPr>
          <a:xfrm>
            <a:off x="9775835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28072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49" y="1511480"/>
            <a:ext cx="3600451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49" y="1511475"/>
            <a:ext cx="3600451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0241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5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5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5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5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22837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539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0903347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1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8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3" y="406104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10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91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1042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1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3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3" y="414887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91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10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86416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5" y="1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" y="411077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3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10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5049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91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7834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3" y="186980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3" y="2994151"/>
            <a:ext cx="6641627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5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31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8316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6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94" y="2020362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9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2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7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73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98" y="2020362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07009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1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144947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" y="10"/>
            <a:ext cx="9780103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=""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6" y="3957705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=""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6" y="4306722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=""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6" y="4655739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=""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6" y="5004756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10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63048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2317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=""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94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0138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49" y="1511480"/>
            <a:ext cx="3600451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49" y="1511475"/>
            <a:ext cx="3600451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0674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5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5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5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5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7624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90095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2976378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1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8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3" y="406104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10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91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3779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1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3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3" y="414887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91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10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22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14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5617835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5" y="1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" y="411077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3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10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3032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508F53F-6AA2-4060-904A-BC90211DC043}"/>
              </a:ext>
            </a:extLst>
          </p:cNvPr>
          <p:cNvSpPr/>
          <p:nvPr userDrawn="1"/>
        </p:nvSpPr>
        <p:spPr>
          <a:xfrm>
            <a:off x="9348591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4862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3" y="186980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3" y="2994151"/>
            <a:ext cx="6641627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5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A5285E0-8F27-49C4-AADF-92A3B72D41FD}"/>
              </a:ext>
            </a:extLst>
          </p:cNvPr>
          <p:cNvSpPr/>
          <p:nvPr userDrawn="1"/>
        </p:nvSpPr>
        <p:spPr>
          <a:xfrm>
            <a:off x="9775831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1232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6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94" y="2020362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12756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1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0073377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" y="10"/>
            <a:ext cx="9780103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6" y="3957705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6" y="4306722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6" y="4655739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xmlns="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6" y="5004756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10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0808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7578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94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8965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49" y="1511480"/>
            <a:ext cx="3600451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49" y="1511475"/>
            <a:ext cx="3600451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2558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5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5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5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5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48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" y="13"/>
            <a:ext cx="9780103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10" y="3957705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10" y="4306722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10" y="4655739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xmlns="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10" y="5004756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14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761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0484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3942407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7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7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619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2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7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3424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4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7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1008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6395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5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51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8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8018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2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63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91" y="2020361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5990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4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947841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=""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=""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=""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=""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7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81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0205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2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4398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2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=""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91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6847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2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8"/>
            <a:ext cx="3600450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2017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2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3578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2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4225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31296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98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084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3" y="1511480"/>
            <a:ext cx="3600451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3" y="1511475"/>
            <a:ext cx="3600451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473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5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5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5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5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314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08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181774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5979520" y="6540500"/>
            <a:ext cx="226619" cy="420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3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4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l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7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+ Photos">
  <p:cSld name="Page + Photo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928479" y="5997372"/>
            <a:ext cx="1045342" cy="20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Clr>
                <a:srgbClr val="2A3538"/>
              </a:buClr>
              <a:buSzPts val="1800"/>
              <a:buFont typeface="Arial"/>
              <a:buNone/>
            </a:pPr>
            <a:r>
              <a:rPr lang="en-US" sz="900" u="sng" kern="0">
                <a:solidFill>
                  <a:srgbClr val="2A3438"/>
                </a:solidFill>
                <a:ea typeface="Arial"/>
                <a:cs typeface="Arial"/>
                <a:sym typeface="Arial"/>
                <a:hlinkClick r:id="rId2"/>
              </a:rPr>
              <a:t>WWW.SITE2MAX.PRO</a:t>
            </a:r>
            <a:endParaRPr sz="7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927070" y="6165285"/>
            <a:ext cx="2883082" cy="18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Clr>
                <a:srgbClr val="2A3538"/>
              </a:buClr>
              <a:buSzPts val="1800"/>
              <a:buFont typeface="PT Sans"/>
              <a:buNone/>
            </a:pPr>
            <a:r>
              <a:rPr lang="en-US" sz="900" kern="0">
                <a:solidFill>
                  <a:srgbClr val="2A3538"/>
                </a:solidFill>
                <a:latin typeface="PT Sans"/>
                <a:ea typeface="PT Sans"/>
                <a:cs typeface="PT Sans"/>
                <a:sym typeface="PT Sans"/>
              </a:rPr>
              <a:t>PowerPoint &amp; KeyNote Templates</a:t>
            </a:r>
            <a:endParaRPr sz="7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8" name="Google Shape;38;p4"/>
          <p:cNvGrpSpPr/>
          <p:nvPr/>
        </p:nvGrpSpPr>
        <p:grpSpPr>
          <a:xfrm>
            <a:off x="574846" y="6049258"/>
            <a:ext cx="295582" cy="254330"/>
            <a:chOff x="0" y="0"/>
            <a:chExt cx="591162" cy="508658"/>
          </a:xfrm>
        </p:grpSpPr>
        <p:sp>
          <p:nvSpPr>
            <p:cNvPr id="39" name="Google Shape;39;p4"/>
            <p:cNvSpPr/>
            <p:nvPr/>
          </p:nvSpPr>
          <p:spPr>
            <a:xfrm>
              <a:off x="1493" y="0"/>
              <a:ext cx="157323" cy="152620"/>
            </a:xfrm>
            <a:custGeom>
              <a:avLst/>
              <a:gdLst/>
              <a:ahLst/>
              <a:cxnLst/>
              <a:rect l="l" t="t" r="r" b="b"/>
              <a:pathLst>
                <a:path w="21561" h="21445" extrusionOk="0">
                  <a:moveTo>
                    <a:pt x="76" y="20289"/>
                  </a:moveTo>
                  <a:lnTo>
                    <a:pt x="0" y="1360"/>
                  </a:lnTo>
                  <a:cubicBezTo>
                    <a:pt x="-10" y="1007"/>
                    <a:pt x="120" y="664"/>
                    <a:pt x="360" y="410"/>
                  </a:cubicBezTo>
                  <a:cubicBezTo>
                    <a:pt x="733" y="16"/>
                    <a:pt x="1302" y="-107"/>
                    <a:pt x="1798" y="98"/>
                  </a:cubicBezTo>
                  <a:lnTo>
                    <a:pt x="20652" y="7385"/>
                  </a:lnTo>
                  <a:cubicBezTo>
                    <a:pt x="20896" y="7491"/>
                    <a:pt x="21105" y="7652"/>
                    <a:pt x="21269" y="7853"/>
                  </a:cubicBezTo>
                  <a:cubicBezTo>
                    <a:pt x="21398" y="8010"/>
                    <a:pt x="21500" y="8195"/>
                    <a:pt x="21541" y="8404"/>
                  </a:cubicBezTo>
                  <a:cubicBezTo>
                    <a:pt x="21590" y="8654"/>
                    <a:pt x="21546" y="8905"/>
                    <a:pt x="21446" y="9124"/>
                  </a:cubicBezTo>
                  <a:cubicBezTo>
                    <a:pt x="21331" y="9377"/>
                    <a:pt x="21139" y="9593"/>
                    <a:pt x="20887" y="9735"/>
                  </a:cubicBezTo>
                  <a:lnTo>
                    <a:pt x="1482" y="21324"/>
                  </a:lnTo>
                  <a:cubicBezTo>
                    <a:pt x="1182" y="21493"/>
                    <a:pt x="817" y="21484"/>
                    <a:pt x="525" y="21302"/>
                  </a:cubicBezTo>
                  <a:cubicBezTo>
                    <a:pt x="187" y="21090"/>
                    <a:pt x="9" y="20689"/>
                    <a:pt x="76" y="202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  <a:buFont typeface="Helvetica Neue Light"/>
                <a:buNone/>
              </a:pPr>
              <a:endParaRPr sz="2500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1168" y="173768"/>
              <a:ext cx="128123" cy="101385"/>
            </a:xfrm>
            <a:custGeom>
              <a:avLst/>
              <a:gdLst/>
              <a:ahLst/>
              <a:cxnLst/>
              <a:rect l="l" t="t" r="r" b="b"/>
              <a:pathLst>
                <a:path w="21059" h="20967" extrusionOk="0">
                  <a:moveTo>
                    <a:pt x="14" y="12680"/>
                  </a:moveTo>
                  <a:lnTo>
                    <a:pt x="14" y="19280"/>
                  </a:lnTo>
                  <a:cubicBezTo>
                    <a:pt x="-42" y="19719"/>
                    <a:pt x="74" y="20165"/>
                    <a:pt x="324" y="20481"/>
                  </a:cubicBezTo>
                  <a:cubicBezTo>
                    <a:pt x="757" y="21028"/>
                    <a:pt x="1418" y="21061"/>
                    <a:pt x="2007" y="20838"/>
                  </a:cubicBezTo>
                  <a:cubicBezTo>
                    <a:pt x="2230" y="20754"/>
                    <a:pt x="2445" y="20636"/>
                    <a:pt x="2647" y="20485"/>
                  </a:cubicBezTo>
                  <a:lnTo>
                    <a:pt x="19339" y="8413"/>
                  </a:lnTo>
                  <a:cubicBezTo>
                    <a:pt x="21016" y="7110"/>
                    <a:pt x="21558" y="4359"/>
                    <a:pt x="20559" y="2221"/>
                  </a:cubicBezTo>
                  <a:cubicBezTo>
                    <a:pt x="19637" y="250"/>
                    <a:pt x="17688" y="-539"/>
                    <a:pt x="16025" y="386"/>
                  </a:cubicBezTo>
                  <a:lnTo>
                    <a:pt x="710" y="11183"/>
                  </a:lnTo>
                  <a:cubicBezTo>
                    <a:pt x="471" y="11359"/>
                    <a:pt x="279" y="11620"/>
                    <a:pt x="157" y="11932"/>
                  </a:cubicBezTo>
                  <a:cubicBezTo>
                    <a:pt x="66" y="12165"/>
                    <a:pt x="17" y="12421"/>
                    <a:pt x="14" y="126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  <a:buFont typeface="Helvetica Neue Light"/>
                <a:buNone/>
              </a:pPr>
              <a:endParaRPr sz="2500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0" y="228851"/>
              <a:ext cx="295414" cy="279807"/>
            </a:xfrm>
            <a:custGeom>
              <a:avLst/>
              <a:gdLst/>
              <a:ahLst/>
              <a:cxnLst/>
              <a:rect l="l" t="t" r="r" b="b"/>
              <a:pathLst>
                <a:path w="21590" h="21107" extrusionOk="0">
                  <a:moveTo>
                    <a:pt x="471" y="7906"/>
                  </a:moveTo>
                  <a:lnTo>
                    <a:pt x="13581" y="457"/>
                  </a:lnTo>
                  <a:cubicBezTo>
                    <a:pt x="15392" y="-487"/>
                    <a:pt x="17599" y="70"/>
                    <a:pt x="18783" y="1769"/>
                  </a:cubicBezTo>
                  <a:cubicBezTo>
                    <a:pt x="20248" y="3871"/>
                    <a:pt x="19645" y="6818"/>
                    <a:pt x="17481" y="8128"/>
                  </a:cubicBezTo>
                  <a:lnTo>
                    <a:pt x="12198" y="11071"/>
                  </a:lnTo>
                  <a:cubicBezTo>
                    <a:pt x="11994" y="11210"/>
                    <a:pt x="11865" y="11441"/>
                    <a:pt x="11851" y="11693"/>
                  </a:cubicBezTo>
                  <a:cubicBezTo>
                    <a:pt x="11835" y="11962"/>
                    <a:pt x="11951" y="12221"/>
                    <a:pt x="12160" y="12383"/>
                  </a:cubicBezTo>
                  <a:lnTo>
                    <a:pt x="19975" y="16959"/>
                  </a:lnTo>
                  <a:cubicBezTo>
                    <a:pt x="20263" y="17139"/>
                    <a:pt x="20576" y="17273"/>
                    <a:pt x="20903" y="17355"/>
                  </a:cubicBezTo>
                  <a:cubicBezTo>
                    <a:pt x="21128" y="17412"/>
                    <a:pt x="21358" y="17444"/>
                    <a:pt x="21590" y="17451"/>
                  </a:cubicBezTo>
                  <a:lnTo>
                    <a:pt x="21590" y="21105"/>
                  </a:lnTo>
                  <a:cubicBezTo>
                    <a:pt x="21408" y="21113"/>
                    <a:pt x="21226" y="21099"/>
                    <a:pt x="21048" y="21063"/>
                  </a:cubicBezTo>
                  <a:cubicBezTo>
                    <a:pt x="20857" y="21025"/>
                    <a:pt x="20672" y="20963"/>
                    <a:pt x="20492" y="20889"/>
                  </a:cubicBezTo>
                  <a:cubicBezTo>
                    <a:pt x="20290" y="20804"/>
                    <a:pt x="20093" y="20703"/>
                    <a:pt x="19905" y="20586"/>
                  </a:cubicBezTo>
                  <a:lnTo>
                    <a:pt x="421" y="9395"/>
                  </a:lnTo>
                  <a:cubicBezTo>
                    <a:pt x="169" y="9255"/>
                    <a:pt x="9" y="8988"/>
                    <a:pt x="0" y="8693"/>
                  </a:cubicBezTo>
                  <a:cubicBezTo>
                    <a:pt x="-10" y="8357"/>
                    <a:pt x="175" y="8047"/>
                    <a:pt x="471" y="79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  <a:buFont typeface="Helvetica Neue Light"/>
                <a:buNone/>
              </a:pPr>
              <a:endParaRPr sz="2500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89045" y="262322"/>
              <a:ext cx="45114" cy="451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5000"/>
                <a:buFont typeface="Helvetica Neue Light"/>
                <a:buNone/>
              </a:pPr>
              <a:endParaRPr sz="2500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207835" y="56337"/>
              <a:ext cx="173029" cy="50731"/>
            </a:xfrm>
            <a:custGeom>
              <a:avLst/>
              <a:gdLst/>
              <a:ahLst/>
              <a:cxnLst/>
              <a:rect l="l" t="t" r="r" b="b"/>
              <a:pathLst>
                <a:path w="21420" h="21513" extrusionOk="0">
                  <a:moveTo>
                    <a:pt x="675" y="0"/>
                  </a:moveTo>
                  <a:cubicBezTo>
                    <a:pt x="421" y="21"/>
                    <a:pt x="190" y="524"/>
                    <a:pt x="77" y="1306"/>
                  </a:cubicBezTo>
                  <a:cubicBezTo>
                    <a:pt x="-114" y="2623"/>
                    <a:pt x="64" y="4217"/>
                    <a:pt x="462" y="4762"/>
                  </a:cubicBezTo>
                  <a:lnTo>
                    <a:pt x="9181" y="20142"/>
                  </a:lnTo>
                  <a:cubicBezTo>
                    <a:pt x="9676" y="21045"/>
                    <a:pt x="10229" y="21516"/>
                    <a:pt x="10790" y="21513"/>
                  </a:cubicBezTo>
                  <a:cubicBezTo>
                    <a:pt x="11347" y="21509"/>
                    <a:pt x="11895" y="21039"/>
                    <a:pt x="12387" y="20142"/>
                  </a:cubicBezTo>
                  <a:lnTo>
                    <a:pt x="20939" y="4999"/>
                  </a:lnTo>
                  <a:cubicBezTo>
                    <a:pt x="21290" y="4534"/>
                    <a:pt x="21486" y="3254"/>
                    <a:pt x="21399" y="2003"/>
                  </a:cubicBezTo>
                  <a:cubicBezTo>
                    <a:pt x="21313" y="755"/>
                    <a:pt x="20971" y="-84"/>
                    <a:pt x="20598" y="36"/>
                  </a:cubicBezTo>
                  <a:lnTo>
                    <a:pt x="6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  <a:buFont typeface="Helvetica Neue Light"/>
                <a:buNone/>
              </a:pPr>
              <a:endParaRPr sz="2500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255606" y="392618"/>
              <a:ext cx="78502" cy="31973"/>
            </a:xfrm>
            <a:custGeom>
              <a:avLst/>
              <a:gdLst/>
              <a:ahLst/>
              <a:cxnLst/>
              <a:rect l="l" t="t" r="r" b="b"/>
              <a:pathLst>
                <a:path w="21330" h="21540" extrusionOk="0">
                  <a:moveTo>
                    <a:pt x="1655" y="0"/>
                  </a:moveTo>
                  <a:lnTo>
                    <a:pt x="19650" y="0"/>
                  </a:lnTo>
                  <a:cubicBezTo>
                    <a:pt x="20512" y="239"/>
                    <a:pt x="21199" y="1904"/>
                    <a:pt x="21313" y="4037"/>
                  </a:cubicBezTo>
                  <a:cubicBezTo>
                    <a:pt x="21412" y="5877"/>
                    <a:pt x="21056" y="7685"/>
                    <a:pt x="20410" y="8623"/>
                  </a:cubicBezTo>
                  <a:lnTo>
                    <a:pt x="12944" y="20137"/>
                  </a:lnTo>
                  <a:cubicBezTo>
                    <a:pt x="12358" y="20996"/>
                    <a:pt x="11696" y="21476"/>
                    <a:pt x="11016" y="21534"/>
                  </a:cubicBezTo>
                  <a:cubicBezTo>
                    <a:pt x="10241" y="21600"/>
                    <a:pt x="9474" y="21115"/>
                    <a:pt x="8806" y="20137"/>
                  </a:cubicBezTo>
                  <a:lnTo>
                    <a:pt x="959" y="8655"/>
                  </a:lnTo>
                  <a:cubicBezTo>
                    <a:pt x="174" y="7554"/>
                    <a:pt x="-188" y="5229"/>
                    <a:pt x="96" y="3106"/>
                  </a:cubicBezTo>
                  <a:cubicBezTo>
                    <a:pt x="324" y="1400"/>
                    <a:pt x="934" y="184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  <a:buFont typeface="Helvetica Neue Light"/>
                <a:buNone/>
              </a:pPr>
              <a:endParaRPr sz="2500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462326" y="173764"/>
              <a:ext cx="128122" cy="101385"/>
            </a:xfrm>
            <a:custGeom>
              <a:avLst/>
              <a:gdLst/>
              <a:ahLst/>
              <a:cxnLst/>
              <a:rect l="l" t="t" r="r" b="b"/>
              <a:pathLst>
                <a:path w="21059" h="20967" extrusionOk="0">
                  <a:moveTo>
                    <a:pt x="21045" y="12680"/>
                  </a:moveTo>
                  <a:lnTo>
                    <a:pt x="21045" y="19280"/>
                  </a:lnTo>
                  <a:cubicBezTo>
                    <a:pt x="21101" y="19719"/>
                    <a:pt x="20985" y="20165"/>
                    <a:pt x="20735" y="20481"/>
                  </a:cubicBezTo>
                  <a:cubicBezTo>
                    <a:pt x="20302" y="21028"/>
                    <a:pt x="19641" y="21061"/>
                    <a:pt x="19052" y="20838"/>
                  </a:cubicBezTo>
                  <a:cubicBezTo>
                    <a:pt x="18829" y="20754"/>
                    <a:pt x="18614" y="20636"/>
                    <a:pt x="18412" y="20485"/>
                  </a:cubicBezTo>
                  <a:lnTo>
                    <a:pt x="1720" y="8413"/>
                  </a:lnTo>
                  <a:cubicBezTo>
                    <a:pt x="43" y="7110"/>
                    <a:pt x="-499" y="4359"/>
                    <a:pt x="500" y="2221"/>
                  </a:cubicBezTo>
                  <a:cubicBezTo>
                    <a:pt x="1422" y="250"/>
                    <a:pt x="3371" y="-539"/>
                    <a:pt x="5034" y="386"/>
                  </a:cubicBezTo>
                  <a:lnTo>
                    <a:pt x="20349" y="11183"/>
                  </a:lnTo>
                  <a:cubicBezTo>
                    <a:pt x="20588" y="11359"/>
                    <a:pt x="20780" y="11620"/>
                    <a:pt x="20902" y="11932"/>
                  </a:cubicBezTo>
                  <a:cubicBezTo>
                    <a:pt x="20993" y="12165"/>
                    <a:pt x="21042" y="12421"/>
                    <a:pt x="21045" y="126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  <a:buFont typeface="Helvetica Neue Light"/>
                <a:buNone/>
              </a:pPr>
              <a:endParaRPr sz="2500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433839" y="0"/>
              <a:ext cx="157323" cy="152620"/>
            </a:xfrm>
            <a:custGeom>
              <a:avLst/>
              <a:gdLst/>
              <a:ahLst/>
              <a:cxnLst/>
              <a:rect l="l" t="t" r="r" b="b"/>
              <a:pathLst>
                <a:path w="21561" h="21445" extrusionOk="0">
                  <a:moveTo>
                    <a:pt x="21485" y="20289"/>
                  </a:moveTo>
                  <a:lnTo>
                    <a:pt x="21561" y="1360"/>
                  </a:lnTo>
                  <a:cubicBezTo>
                    <a:pt x="21571" y="1007"/>
                    <a:pt x="21441" y="664"/>
                    <a:pt x="21201" y="410"/>
                  </a:cubicBezTo>
                  <a:cubicBezTo>
                    <a:pt x="20828" y="16"/>
                    <a:pt x="20259" y="-107"/>
                    <a:pt x="19763" y="98"/>
                  </a:cubicBezTo>
                  <a:lnTo>
                    <a:pt x="909" y="7385"/>
                  </a:lnTo>
                  <a:cubicBezTo>
                    <a:pt x="665" y="7491"/>
                    <a:pt x="456" y="7652"/>
                    <a:pt x="292" y="7853"/>
                  </a:cubicBezTo>
                  <a:cubicBezTo>
                    <a:pt x="163" y="8010"/>
                    <a:pt x="61" y="8195"/>
                    <a:pt x="20" y="8404"/>
                  </a:cubicBezTo>
                  <a:cubicBezTo>
                    <a:pt x="-29" y="8654"/>
                    <a:pt x="15" y="8905"/>
                    <a:pt x="115" y="9124"/>
                  </a:cubicBezTo>
                  <a:cubicBezTo>
                    <a:pt x="230" y="9377"/>
                    <a:pt x="422" y="9593"/>
                    <a:pt x="674" y="9735"/>
                  </a:cubicBezTo>
                  <a:lnTo>
                    <a:pt x="20079" y="21324"/>
                  </a:lnTo>
                  <a:cubicBezTo>
                    <a:pt x="20379" y="21493"/>
                    <a:pt x="20744" y="21484"/>
                    <a:pt x="21036" y="21302"/>
                  </a:cubicBezTo>
                  <a:cubicBezTo>
                    <a:pt x="21374" y="21090"/>
                    <a:pt x="21552" y="20689"/>
                    <a:pt x="21485" y="202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  <a:buFont typeface="Helvetica Neue Light"/>
                <a:buNone/>
              </a:pPr>
              <a:endParaRPr sz="2500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293590" y="228849"/>
              <a:ext cx="295414" cy="279808"/>
            </a:xfrm>
            <a:custGeom>
              <a:avLst/>
              <a:gdLst/>
              <a:ahLst/>
              <a:cxnLst/>
              <a:rect l="l" t="t" r="r" b="b"/>
              <a:pathLst>
                <a:path w="21590" h="21107" extrusionOk="0">
                  <a:moveTo>
                    <a:pt x="21119" y="7906"/>
                  </a:moveTo>
                  <a:lnTo>
                    <a:pt x="8009" y="457"/>
                  </a:lnTo>
                  <a:cubicBezTo>
                    <a:pt x="6198" y="-487"/>
                    <a:pt x="3991" y="70"/>
                    <a:pt x="2807" y="1769"/>
                  </a:cubicBezTo>
                  <a:cubicBezTo>
                    <a:pt x="1342" y="3871"/>
                    <a:pt x="1945" y="6818"/>
                    <a:pt x="4109" y="8128"/>
                  </a:cubicBezTo>
                  <a:lnTo>
                    <a:pt x="9392" y="11071"/>
                  </a:lnTo>
                  <a:cubicBezTo>
                    <a:pt x="9596" y="11210"/>
                    <a:pt x="9725" y="11441"/>
                    <a:pt x="9739" y="11693"/>
                  </a:cubicBezTo>
                  <a:cubicBezTo>
                    <a:pt x="9755" y="11962"/>
                    <a:pt x="9639" y="12221"/>
                    <a:pt x="9430" y="12383"/>
                  </a:cubicBezTo>
                  <a:lnTo>
                    <a:pt x="1615" y="16959"/>
                  </a:lnTo>
                  <a:cubicBezTo>
                    <a:pt x="1327" y="17139"/>
                    <a:pt x="1014" y="17273"/>
                    <a:pt x="687" y="17355"/>
                  </a:cubicBezTo>
                  <a:cubicBezTo>
                    <a:pt x="462" y="17412"/>
                    <a:pt x="232" y="17444"/>
                    <a:pt x="0" y="17451"/>
                  </a:cubicBezTo>
                  <a:lnTo>
                    <a:pt x="0" y="21105"/>
                  </a:lnTo>
                  <a:cubicBezTo>
                    <a:pt x="182" y="21113"/>
                    <a:pt x="364" y="21099"/>
                    <a:pt x="542" y="21063"/>
                  </a:cubicBezTo>
                  <a:cubicBezTo>
                    <a:pt x="733" y="21025"/>
                    <a:pt x="918" y="20963"/>
                    <a:pt x="1098" y="20889"/>
                  </a:cubicBezTo>
                  <a:cubicBezTo>
                    <a:pt x="1300" y="20804"/>
                    <a:pt x="1497" y="20703"/>
                    <a:pt x="1685" y="20586"/>
                  </a:cubicBezTo>
                  <a:lnTo>
                    <a:pt x="21169" y="9395"/>
                  </a:lnTo>
                  <a:cubicBezTo>
                    <a:pt x="21421" y="9255"/>
                    <a:pt x="21581" y="8988"/>
                    <a:pt x="21590" y="8693"/>
                  </a:cubicBezTo>
                  <a:cubicBezTo>
                    <a:pt x="21600" y="8357"/>
                    <a:pt x="21415" y="8047"/>
                    <a:pt x="21119" y="79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  <a:buFont typeface="Helvetica Neue Light"/>
                <a:buNone/>
              </a:pPr>
              <a:endParaRPr sz="2500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354848" y="262322"/>
              <a:ext cx="45114" cy="451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5000"/>
                <a:buFont typeface="Helvetica Neue Light"/>
                <a:buNone/>
              </a:pPr>
              <a:endParaRPr sz="2500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10535832" y="6054916"/>
            <a:ext cx="1036587" cy="237926"/>
            <a:chOff x="0" y="0"/>
            <a:chExt cx="2073171" cy="475849"/>
          </a:xfrm>
        </p:grpSpPr>
        <p:sp>
          <p:nvSpPr>
            <p:cNvPr id="50" name="Google Shape;50;p4"/>
            <p:cNvSpPr/>
            <p:nvPr/>
          </p:nvSpPr>
          <p:spPr>
            <a:xfrm>
              <a:off x="0" y="0"/>
              <a:ext cx="475849" cy="4758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5000"/>
                <a:buFont typeface="Helvetica Neue Light"/>
                <a:buNone/>
              </a:pPr>
              <a:endParaRPr sz="2500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532440" y="0"/>
              <a:ext cx="475849" cy="4758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5000"/>
                <a:buFont typeface="Helvetica Neue Light"/>
                <a:buNone/>
              </a:pPr>
              <a:endParaRPr sz="2500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1064880" y="0"/>
              <a:ext cx="475849" cy="47584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5000"/>
                <a:buFont typeface="Helvetica Neue Light"/>
                <a:buNone/>
              </a:pPr>
              <a:endParaRPr sz="2500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1597322" y="0"/>
              <a:ext cx="475849" cy="4758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5000"/>
                <a:buFont typeface="Helvetica Neue Light"/>
                <a:buNone/>
              </a:pPr>
              <a:endParaRPr sz="2500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634731" y="129810"/>
              <a:ext cx="271268" cy="21622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37" y="5082"/>
                  </a:moveTo>
                  <a:cubicBezTo>
                    <a:pt x="19237" y="5506"/>
                    <a:pt x="19237" y="5929"/>
                    <a:pt x="19237" y="5929"/>
                  </a:cubicBezTo>
                  <a:cubicBezTo>
                    <a:pt x="19237" y="13129"/>
                    <a:pt x="14850" y="21600"/>
                    <a:pt x="6750" y="21600"/>
                  </a:cubicBezTo>
                  <a:cubicBezTo>
                    <a:pt x="4388" y="21600"/>
                    <a:pt x="2025" y="20753"/>
                    <a:pt x="0" y="19059"/>
                  </a:cubicBezTo>
                  <a:cubicBezTo>
                    <a:pt x="338" y="19059"/>
                    <a:pt x="675" y="19059"/>
                    <a:pt x="1013" y="19059"/>
                  </a:cubicBezTo>
                  <a:cubicBezTo>
                    <a:pt x="3038" y="19059"/>
                    <a:pt x="5063" y="18212"/>
                    <a:pt x="6413" y="16941"/>
                  </a:cubicBezTo>
                  <a:cubicBezTo>
                    <a:pt x="4725" y="16941"/>
                    <a:pt x="3038" y="15247"/>
                    <a:pt x="2363" y="13129"/>
                  </a:cubicBezTo>
                  <a:cubicBezTo>
                    <a:pt x="2700" y="13129"/>
                    <a:pt x="3038" y="13129"/>
                    <a:pt x="3375" y="13129"/>
                  </a:cubicBezTo>
                  <a:cubicBezTo>
                    <a:pt x="3713" y="13129"/>
                    <a:pt x="4050" y="13129"/>
                    <a:pt x="4388" y="13129"/>
                  </a:cubicBezTo>
                  <a:cubicBezTo>
                    <a:pt x="2363" y="12282"/>
                    <a:pt x="1013" y="10165"/>
                    <a:pt x="1013" y="7624"/>
                  </a:cubicBezTo>
                  <a:cubicBezTo>
                    <a:pt x="1013" y="7624"/>
                    <a:pt x="1013" y="7624"/>
                    <a:pt x="1013" y="7624"/>
                  </a:cubicBezTo>
                  <a:cubicBezTo>
                    <a:pt x="1688" y="8047"/>
                    <a:pt x="2363" y="8047"/>
                    <a:pt x="3038" y="8047"/>
                  </a:cubicBezTo>
                  <a:cubicBezTo>
                    <a:pt x="1688" y="7200"/>
                    <a:pt x="1013" y="5506"/>
                    <a:pt x="1013" y="3812"/>
                  </a:cubicBezTo>
                  <a:cubicBezTo>
                    <a:pt x="1013" y="2541"/>
                    <a:pt x="1350" y="1694"/>
                    <a:pt x="1688" y="847"/>
                  </a:cubicBezTo>
                  <a:cubicBezTo>
                    <a:pt x="3713" y="4235"/>
                    <a:pt x="7088" y="6353"/>
                    <a:pt x="10463" y="6776"/>
                  </a:cubicBezTo>
                  <a:cubicBezTo>
                    <a:pt x="10463" y="6353"/>
                    <a:pt x="10463" y="5929"/>
                    <a:pt x="10463" y="5506"/>
                  </a:cubicBezTo>
                  <a:cubicBezTo>
                    <a:pt x="10463" y="2118"/>
                    <a:pt x="12487" y="0"/>
                    <a:pt x="14850" y="0"/>
                  </a:cubicBezTo>
                  <a:cubicBezTo>
                    <a:pt x="16200" y="0"/>
                    <a:pt x="17212" y="424"/>
                    <a:pt x="18225" y="1694"/>
                  </a:cubicBezTo>
                  <a:cubicBezTo>
                    <a:pt x="18900" y="1271"/>
                    <a:pt x="19912" y="847"/>
                    <a:pt x="20925" y="424"/>
                  </a:cubicBezTo>
                  <a:cubicBezTo>
                    <a:pt x="20587" y="1694"/>
                    <a:pt x="19912" y="2541"/>
                    <a:pt x="18900" y="3388"/>
                  </a:cubicBezTo>
                  <a:cubicBezTo>
                    <a:pt x="19912" y="2965"/>
                    <a:pt x="20587" y="2965"/>
                    <a:pt x="21600" y="2541"/>
                  </a:cubicBezTo>
                  <a:cubicBezTo>
                    <a:pt x="20925" y="3388"/>
                    <a:pt x="20250" y="4659"/>
                    <a:pt x="19237" y="50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5000"/>
                <a:buFont typeface="Calibri"/>
                <a:buNone/>
              </a:pPr>
              <a:endParaRPr sz="2500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163227" y="95411"/>
              <a:ext cx="149394" cy="28502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3546"/>
                  </a:moveTo>
                  <a:cubicBezTo>
                    <a:pt x="17897" y="3546"/>
                    <a:pt x="17897" y="3546"/>
                    <a:pt x="17897" y="3546"/>
                  </a:cubicBezTo>
                  <a:cubicBezTo>
                    <a:pt x="14811" y="3546"/>
                    <a:pt x="14194" y="4513"/>
                    <a:pt x="14194" y="5481"/>
                  </a:cubicBezTo>
                  <a:cubicBezTo>
                    <a:pt x="14194" y="8060"/>
                    <a:pt x="14194" y="8060"/>
                    <a:pt x="14194" y="8060"/>
                  </a:cubicBezTo>
                  <a:cubicBezTo>
                    <a:pt x="21600" y="8060"/>
                    <a:pt x="21600" y="8060"/>
                    <a:pt x="21600" y="8060"/>
                  </a:cubicBezTo>
                  <a:cubicBezTo>
                    <a:pt x="20366" y="11928"/>
                    <a:pt x="20366" y="11928"/>
                    <a:pt x="20366" y="11928"/>
                  </a:cubicBezTo>
                  <a:cubicBezTo>
                    <a:pt x="14194" y="11928"/>
                    <a:pt x="14194" y="11928"/>
                    <a:pt x="14194" y="11928"/>
                  </a:cubicBezTo>
                  <a:cubicBezTo>
                    <a:pt x="14194" y="21600"/>
                    <a:pt x="14194" y="21600"/>
                    <a:pt x="14194" y="21600"/>
                  </a:cubicBezTo>
                  <a:cubicBezTo>
                    <a:pt x="6789" y="21600"/>
                    <a:pt x="6789" y="21600"/>
                    <a:pt x="6789" y="21600"/>
                  </a:cubicBezTo>
                  <a:cubicBezTo>
                    <a:pt x="6789" y="11928"/>
                    <a:pt x="6789" y="11928"/>
                    <a:pt x="6789" y="11928"/>
                  </a:cubicBezTo>
                  <a:cubicBezTo>
                    <a:pt x="0" y="11928"/>
                    <a:pt x="0" y="11928"/>
                    <a:pt x="0" y="11928"/>
                  </a:cubicBezTo>
                  <a:cubicBezTo>
                    <a:pt x="0" y="8060"/>
                    <a:pt x="0" y="8060"/>
                    <a:pt x="0" y="8060"/>
                  </a:cubicBezTo>
                  <a:cubicBezTo>
                    <a:pt x="6789" y="8060"/>
                    <a:pt x="6789" y="8060"/>
                    <a:pt x="6789" y="8060"/>
                  </a:cubicBezTo>
                  <a:cubicBezTo>
                    <a:pt x="6789" y="5158"/>
                    <a:pt x="6789" y="5158"/>
                    <a:pt x="6789" y="5158"/>
                  </a:cubicBezTo>
                  <a:cubicBezTo>
                    <a:pt x="6789" y="1934"/>
                    <a:pt x="10491" y="0"/>
                    <a:pt x="16046" y="0"/>
                  </a:cubicBezTo>
                  <a:cubicBezTo>
                    <a:pt x="18514" y="0"/>
                    <a:pt x="20983" y="322"/>
                    <a:pt x="21600" y="322"/>
                  </a:cubicBezTo>
                  <a:lnTo>
                    <a:pt x="21600" y="35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5000"/>
                <a:buFont typeface="Calibri"/>
                <a:buNone/>
              </a:pPr>
              <a:endParaRPr sz="2500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1218409" y="104461"/>
              <a:ext cx="168791" cy="2669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cubicBezTo>
                    <a:pt x="18900" y="1029"/>
                    <a:pt x="18900" y="1029"/>
                    <a:pt x="18900" y="1029"/>
                  </a:cubicBezTo>
                  <a:cubicBezTo>
                    <a:pt x="16200" y="1029"/>
                    <a:pt x="16200" y="1029"/>
                    <a:pt x="16200" y="1029"/>
                  </a:cubicBezTo>
                  <a:cubicBezTo>
                    <a:pt x="17820" y="2057"/>
                    <a:pt x="19440" y="3086"/>
                    <a:pt x="19440" y="4800"/>
                  </a:cubicBezTo>
                  <a:cubicBezTo>
                    <a:pt x="19440" y="8229"/>
                    <a:pt x="14580" y="8571"/>
                    <a:pt x="14580" y="10286"/>
                  </a:cubicBezTo>
                  <a:cubicBezTo>
                    <a:pt x="14580" y="12000"/>
                    <a:pt x="20520" y="12686"/>
                    <a:pt x="20520" y="16114"/>
                  </a:cubicBezTo>
                  <a:cubicBezTo>
                    <a:pt x="20520" y="17143"/>
                    <a:pt x="20520" y="17829"/>
                    <a:pt x="19980" y="18514"/>
                  </a:cubicBezTo>
                  <a:cubicBezTo>
                    <a:pt x="17820" y="20914"/>
                    <a:pt x="12960" y="21600"/>
                    <a:pt x="9180" y="21600"/>
                  </a:cubicBezTo>
                  <a:cubicBezTo>
                    <a:pt x="6480" y="21600"/>
                    <a:pt x="2700" y="20914"/>
                    <a:pt x="540" y="19200"/>
                  </a:cubicBezTo>
                  <a:cubicBezTo>
                    <a:pt x="0" y="18857"/>
                    <a:pt x="0" y="18171"/>
                    <a:pt x="0" y="17486"/>
                  </a:cubicBezTo>
                  <a:cubicBezTo>
                    <a:pt x="0" y="16114"/>
                    <a:pt x="1620" y="14743"/>
                    <a:pt x="3240" y="14057"/>
                  </a:cubicBezTo>
                  <a:cubicBezTo>
                    <a:pt x="5940" y="13029"/>
                    <a:pt x="8640" y="13029"/>
                    <a:pt x="11340" y="12686"/>
                  </a:cubicBezTo>
                  <a:cubicBezTo>
                    <a:pt x="10800" y="12000"/>
                    <a:pt x="10260" y="11657"/>
                    <a:pt x="10260" y="10971"/>
                  </a:cubicBezTo>
                  <a:cubicBezTo>
                    <a:pt x="10260" y="10286"/>
                    <a:pt x="10260" y="9943"/>
                    <a:pt x="10800" y="9600"/>
                  </a:cubicBezTo>
                  <a:cubicBezTo>
                    <a:pt x="10260" y="9943"/>
                    <a:pt x="9720" y="9943"/>
                    <a:pt x="9180" y="9943"/>
                  </a:cubicBezTo>
                  <a:cubicBezTo>
                    <a:pt x="5400" y="9943"/>
                    <a:pt x="2160" y="7886"/>
                    <a:pt x="2160" y="5486"/>
                  </a:cubicBezTo>
                  <a:cubicBezTo>
                    <a:pt x="2160" y="3771"/>
                    <a:pt x="3240" y="2400"/>
                    <a:pt x="4860" y="1714"/>
                  </a:cubicBezTo>
                  <a:cubicBezTo>
                    <a:pt x="7020" y="343"/>
                    <a:pt x="10260" y="0"/>
                    <a:pt x="12960" y="0"/>
                  </a:cubicBezTo>
                  <a:lnTo>
                    <a:pt x="21600" y="0"/>
                  </a:lnTo>
                  <a:close/>
                  <a:moveTo>
                    <a:pt x="12960" y="13714"/>
                  </a:moveTo>
                  <a:cubicBezTo>
                    <a:pt x="12960" y="13714"/>
                    <a:pt x="12420" y="13714"/>
                    <a:pt x="11880" y="13714"/>
                  </a:cubicBezTo>
                  <a:cubicBezTo>
                    <a:pt x="8640" y="13714"/>
                    <a:pt x="3780" y="14400"/>
                    <a:pt x="3780" y="16800"/>
                  </a:cubicBezTo>
                  <a:cubicBezTo>
                    <a:pt x="3780" y="19543"/>
                    <a:pt x="8100" y="20229"/>
                    <a:pt x="11340" y="20229"/>
                  </a:cubicBezTo>
                  <a:cubicBezTo>
                    <a:pt x="14580" y="20229"/>
                    <a:pt x="17820" y="19543"/>
                    <a:pt x="17820" y="17486"/>
                  </a:cubicBezTo>
                  <a:cubicBezTo>
                    <a:pt x="17820" y="15429"/>
                    <a:pt x="15120" y="14400"/>
                    <a:pt x="12960" y="13714"/>
                  </a:cubicBezTo>
                  <a:close/>
                  <a:moveTo>
                    <a:pt x="9720" y="1029"/>
                  </a:moveTo>
                  <a:cubicBezTo>
                    <a:pt x="8640" y="1029"/>
                    <a:pt x="7560" y="1371"/>
                    <a:pt x="7020" y="2057"/>
                  </a:cubicBezTo>
                  <a:cubicBezTo>
                    <a:pt x="5940" y="2400"/>
                    <a:pt x="5940" y="3086"/>
                    <a:pt x="5940" y="4114"/>
                  </a:cubicBezTo>
                  <a:cubicBezTo>
                    <a:pt x="5940" y="5829"/>
                    <a:pt x="7560" y="8914"/>
                    <a:pt x="11340" y="8914"/>
                  </a:cubicBezTo>
                  <a:cubicBezTo>
                    <a:pt x="12420" y="8914"/>
                    <a:pt x="13500" y="8571"/>
                    <a:pt x="14580" y="8229"/>
                  </a:cubicBezTo>
                  <a:cubicBezTo>
                    <a:pt x="15120" y="7543"/>
                    <a:pt x="15660" y="6857"/>
                    <a:pt x="15660" y="6171"/>
                  </a:cubicBezTo>
                  <a:cubicBezTo>
                    <a:pt x="15660" y="4114"/>
                    <a:pt x="13500" y="1029"/>
                    <a:pt x="9720" y="10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5000"/>
                <a:buFont typeface="Calibri"/>
                <a:buNone/>
              </a:pPr>
              <a:endParaRPr sz="2500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1690988" y="133902"/>
              <a:ext cx="288515" cy="20804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282" y="18073"/>
                  </a:moveTo>
                  <a:cubicBezTo>
                    <a:pt x="20965" y="19837"/>
                    <a:pt x="20012" y="21159"/>
                    <a:pt x="18741" y="21159"/>
                  </a:cubicBezTo>
                  <a:cubicBezTo>
                    <a:pt x="16200" y="21600"/>
                    <a:pt x="13341" y="21600"/>
                    <a:pt x="10800" y="21600"/>
                  </a:cubicBezTo>
                  <a:cubicBezTo>
                    <a:pt x="7941" y="21600"/>
                    <a:pt x="5400" y="21600"/>
                    <a:pt x="2541" y="21159"/>
                  </a:cubicBezTo>
                  <a:cubicBezTo>
                    <a:pt x="1588" y="21159"/>
                    <a:pt x="635" y="19837"/>
                    <a:pt x="318" y="18073"/>
                  </a:cubicBezTo>
                  <a:cubicBezTo>
                    <a:pt x="0" y="15869"/>
                    <a:pt x="0" y="13224"/>
                    <a:pt x="0" y="11020"/>
                  </a:cubicBezTo>
                  <a:cubicBezTo>
                    <a:pt x="0" y="8376"/>
                    <a:pt x="0" y="6171"/>
                    <a:pt x="318" y="3527"/>
                  </a:cubicBezTo>
                  <a:cubicBezTo>
                    <a:pt x="635" y="2204"/>
                    <a:pt x="1588" y="882"/>
                    <a:pt x="2541" y="441"/>
                  </a:cubicBezTo>
                  <a:cubicBezTo>
                    <a:pt x="5400" y="0"/>
                    <a:pt x="7941" y="0"/>
                    <a:pt x="10800" y="0"/>
                  </a:cubicBezTo>
                  <a:cubicBezTo>
                    <a:pt x="13341" y="0"/>
                    <a:pt x="16200" y="0"/>
                    <a:pt x="18741" y="441"/>
                  </a:cubicBezTo>
                  <a:cubicBezTo>
                    <a:pt x="20012" y="882"/>
                    <a:pt x="20965" y="2204"/>
                    <a:pt x="21282" y="3527"/>
                  </a:cubicBezTo>
                  <a:cubicBezTo>
                    <a:pt x="21600" y="6171"/>
                    <a:pt x="21600" y="8376"/>
                    <a:pt x="21600" y="11020"/>
                  </a:cubicBezTo>
                  <a:cubicBezTo>
                    <a:pt x="21600" y="13224"/>
                    <a:pt x="21600" y="15869"/>
                    <a:pt x="21282" y="18073"/>
                  </a:cubicBezTo>
                  <a:close/>
                  <a:moveTo>
                    <a:pt x="14929" y="10139"/>
                  </a:moveTo>
                  <a:cubicBezTo>
                    <a:pt x="8894" y="4849"/>
                    <a:pt x="8894" y="4849"/>
                    <a:pt x="8894" y="4849"/>
                  </a:cubicBezTo>
                  <a:cubicBezTo>
                    <a:pt x="8576" y="4408"/>
                    <a:pt x="8259" y="4408"/>
                    <a:pt x="7941" y="4408"/>
                  </a:cubicBezTo>
                  <a:cubicBezTo>
                    <a:pt x="7941" y="4849"/>
                    <a:pt x="7624" y="5290"/>
                    <a:pt x="7624" y="5731"/>
                  </a:cubicBezTo>
                  <a:cubicBezTo>
                    <a:pt x="7624" y="16310"/>
                    <a:pt x="7624" y="16310"/>
                    <a:pt x="7624" y="16310"/>
                  </a:cubicBezTo>
                  <a:cubicBezTo>
                    <a:pt x="7624" y="16751"/>
                    <a:pt x="7941" y="17192"/>
                    <a:pt x="7941" y="17192"/>
                  </a:cubicBezTo>
                  <a:cubicBezTo>
                    <a:pt x="8259" y="17192"/>
                    <a:pt x="8259" y="17192"/>
                    <a:pt x="8259" y="17192"/>
                  </a:cubicBezTo>
                  <a:cubicBezTo>
                    <a:pt x="8576" y="17192"/>
                    <a:pt x="8576" y="17192"/>
                    <a:pt x="8894" y="17192"/>
                  </a:cubicBezTo>
                  <a:cubicBezTo>
                    <a:pt x="14929" y="11902"/>
                    <a:pt x="14929" y="11902"/>
                    <a:pt x="14929" y="11902"/>
                  </a:cubicBezTo>
                  <a:cubicBezTo>
                    <a:pt x="15247" y="11461"/>
                    <a:pt x="15247" y="11461"/>
                    <a:pt x="15247" y="11020"/>
                  </a:cubicBezTo>
                  <a:cubicBezTo>
                    <a:pt x="15247" y="10580"/>
                    <a:pt x="15247" y="10139"/>
                    <a:pt x="14929" y="10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5000"/>
                <a:buFont typeface="Calibri"/>
                <a:buNone/>
              </a:pPr>
              <a:endParaRPr sz="2500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58" name="Google Shape;58;p4"/>
          <p:cNvSpPr txBox="1">
            <a:spLocks noGrp="1"/>
          </p:cNvSpPr>
          <p:nvPr>
            <p:ph type="sldNum" idx="12"/>
          </p:nvPr>
        </p:nvSpPr>
        <p:spPr>
          <a:xfrm>
            <a:off x="5979520" y="6540500"/>
            <a:ext cx="226619" cy="420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9" name="Google Shape;59;p4"/>
          <p:cNvSpPr>
            <a:spLocks noGrp="1"/>
          </p:cNvSpPr>
          <p:nvPr>
            <p:ph type="pic" idx="2"/>
          </p:nvPr>
        </p:nvSpPr>
        <p:spPr>
          <a:xfrm>
            <a:off x="2425183" y="1441278"/>
            <a:ext cx="1232694" cy="1232694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4"/>
          <p:cNvSpPr>
            <a:spLocks noGrp="1"/>
          </p:cNvSpPr>
          <p:nvPr>
            <p:ph type="pic" idx="3"/>
          </p:nvPr>
        </p:nvSpPr>
        <p:spPr>
          <a:xfrm>
            <a:off x="3972374" y="1441278"/>
            <a:ext cx="1232694" cy="1232694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4"/>
          <p:cNvSpPr>
            <a:spLocks noGrp="1"/>
          </p:cNvSpPr>
          <p:nvPr>
            <p:ph type="pic" idx="4"/>
          </p:nvPr>
        </p:nvSpPr>
        <p:spPr>
          <a:xfrm>
            <a:off x="5542542" y="1441278"/>
            <a:ext cx="1232694" cy="1232694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4"/>
          <p:cNvSpPr>
            <a:spLocks noGrp="1"/>
          </p:cNvSpPr>
          <p:nvPr>
            <p:ph type="pic" idx="5"/>
          </p:nvPr>
        </p:nvSpPr>
        <p:spPr>
          <a:xfrm>
            <a:off x="7089734" y="1441278"/>
            <a:ext cx="1232694" cy="1232694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4"/>
          <p:cNvSpPr>
            <a:spLocks noGrp="1"/>
          </p:cNvSpPr>
          <p:nvPr>
            <p:ph type="pic" idx="6"/>
          </p:nvPr>
        </p:nvSpPr>
        <p:spPr>
          <a:xfrm>
            <a:off x="8636925" y="1441277"/>
            <a:ext cx="1232694" cy="1232694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"/>
          <p:cNvSpPr>
            <a:spLocks noGrp="1"/>
          </p:cNvSpPr>
          <p:nvPr>
            <p:ph type="pic" idx="7"/>
          </p:nvPr>
        </p:nvSpPr>
        <p:spPr>
          <a:xfrm>
            <a:off x="2425183" y="2999323"/>
            <a:ext cx="1232694" cy="1232694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4"/>
          <p:cNvSpPr>
            <a:spLocks noGrp="1"/>
          </p:cNvSpPr>
          <p:nvPr>
            <p:ph type="pic" idx="8"/>
          </p:nvPr>
        </p:nvSpPr>
        <p:spPr>
          <a:xfrm>
            <a:off x="3972374" y="2999323"/>
            <a:ext cx="1232694" cy="1232694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4"/>
          <p:cNvSpPr>
            <a:spLocks noGrp="1"/>
          </p:cNvSpPr>
          <p:nvPr>
            <p:ph type="pic" idx="9"/>
          </p:nvPr>
        </p:nvSpPr>
        <p:spPr>
          <a:xfrm>
            <a:off x="5542542" y="2999323"/>
            <a:ext cx="1232694" cy="1232694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4"/>
          <p:cNvSpPr>
            <a:spLocks noGrp="1"/>
          </p:cNvSpPr>
          <p:nvPr>
            <p:ph type="pic" idx="13"/>
          </p:nvPr>
        </p:nvSpPr>
        <p:spPr>
          <a:xfrm>
            <a:off x="7089734" y="2999323"/>
            <a:ext cx="1232694" cy="1232694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"/>
          <p:cNvSpPr>
            <a:spLocks noGrp="1"/>
          </p:cNvSpPr>
          <p:nvPr>
            <p:ph type="pic" idx="14"/>
          </p:nvPr>
        </p:nvSpPr>
        <p:spPr>
          <a:xfrm>
            <a:off x="8636925" y="2999322"/>
            <a:ext cx="1232694" cy="1232694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349544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12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8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3" y="4061051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12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91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27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1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3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3" y="4148872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91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12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356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5" y="1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" y="4110772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3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12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829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508F53F-6AA2-4060-904A-BC90211DC043}"/>
              </a:ext>
            </a:extLst>
          </p:cNvPr>
          <p:cNvSpPr/>
          <p:nvPr userDrawn="1"/>
        </p:nvSpPr>
        <p:spPr>
          <a:xfrm>
            <a:off x="9348591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182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3" y="186980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5" y="2994153"/>
            <a:ext cx="6641627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60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A5285E0-8F27-49C4-AADF-92A3B72D41FD}"/>
              </a:ext>
            </a:extLst>
          </p:cNvPr>
          <p:cNvSpPr/>
          <p:nvPr userDrawn="1"/>
        </p:nvSpPr>
        <p:spPr>
          <a:xfrm>
            <a:off x="9775833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451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71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96" y="2020362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32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12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609084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" y="12"/>
            <a:ext cx="9780103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8" y="3957705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8" y="4306722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8" y="4655739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xmlns="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8" y="5004756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12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738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64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96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020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1" y="1511480"/>
            <a:ext cx="3600451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1" y="1511475"/>
            <a:ext cx="3600451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801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5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5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5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5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647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720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843378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12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8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3" y="4061051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12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91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448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1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3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3" y="4148872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91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12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158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5" y="1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" y="4110772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3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12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377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91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776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3" y="186980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5" y="2994153"/>
            <a:ext cx="6641627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60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33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1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5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51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8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71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96" y="2020362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783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12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070692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" y="12"/>
            <a:ext cx="9780103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=""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8" y="3957705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=""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8" y="4306722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=""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8" y="4655739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=""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8" y="5004756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12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3917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786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=""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96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5069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1" y="1511480"/>
            <a:ext cx="3600451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1" y="1511475"/>
            <a:ext cx="3600451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20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5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5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5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5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598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310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281341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12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8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3" y="4061051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12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91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1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2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63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91" y="2020361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1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3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3" y="4148872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91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12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396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5" y="1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" y="4110772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3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12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394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91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668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3" y="186980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5" y="2994153"/>
            <a:ext cx="6641627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60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33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4853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71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96" y="2020362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525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12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172689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" y="12"/>
            <a:ext cx="9780103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=""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8" y="3957705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=""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8" y="4306722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=""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8" y="4655739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=""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8" y="5004756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12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077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275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=""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96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352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1" y="1511480"/>
            <a:ext cx="3600451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1" y="1511475"/>
            <a:ext cx="3600451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4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5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5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5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5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038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682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769815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7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7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070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2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7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79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4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7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934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200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5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51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8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57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2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63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91" y="2020361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539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4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8677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=""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=""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=""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=""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7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=""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=""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=""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=""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7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802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2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281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2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=""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91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583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2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8"/>
            <a:ext cx="3600450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104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2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151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2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844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12577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1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8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3" y="406104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10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91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327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1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3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3" y="414887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91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10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768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5" y="1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" y="411077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3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10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44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2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508F53F-6AA2-4060-904A-BC90211DC043}"/>
              </a:ext>
            </a:extLst>
          </p:cNvPr>
          <p:cNvSpPr/>
          <p:nvPr userDrawn="1"/>
        </p:nvSpPr>
        <p:spPr>
          <a:xfrm>
            <a:off x="9348591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888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3" y="186980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3" y="2994151"/>
            <a:ext cx="6641627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5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A5285E0-8F27-49C4-AADF-92A3B72D41FD}"/>
              </a:ext>
            </a:extLst>
          </p:cNvPr>
          <p:cNvSpPr/>
          <p:nvPr userDrawn="1"/>
        </p:nvSpPr>
        <p:spPr>
          <a:xfrm>
            <a:off x="9775831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8841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6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94" y="2020362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535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1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622184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" y="10"/>
            <a:ext cx="9780103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6" y="3957705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6" y="4306722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6" y="4655739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xmlns="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6" y="5004756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10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4607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50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94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1751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49" y="1511480"/>
            <a:ext cx="3600451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49" y="1511475"/>
            <a:ext cx="3600451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245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5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5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5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5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545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2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1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59.xml"/><Relationship Id="rId21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17" Type="http://schemas.openxmlformats.org/officeDocument/2006/relationships/slideLayout" Target="../slideLayouts/slideLayout173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158.xml"/><Relationship Id="rId16" Type="http://schemas.openxmlformats.org/officeDocument/2006/relationships/slideLayout" Target="../slideLayouts/slideLayout172.xml"/><Relationship Id="rId20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24" Type="http://schemas.openxmlformats.org/officeDocument/2006/relationships/theme" Target="../theme/theme13.xml"/><Relationship Id="rId5" Type="http://schemas.openxmlformats.org/officeDocument/2006/relationships/slideLayout" Target="../slideLayouts/slideLayout161.xml"/><Relationship Id="rId15" Type="http://schemas.openxmlformats.org/officeDocument/2006/relationships/slideLayout" Target="../slideLayouts/slideLayout171.xml"/><Relationship Id="rId23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66.xml"/><Relationship Id="rId19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slideLayout" Target="../slideLayouts/slideLayout170.xml"/><Relationship Id="rId22" Type="http://schemas.openxmlformats.org/officeDocument/2006/relationships/slideLayout" Target="../slideLayouts/slideLayout17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slideLayout" Target="../slideLayouts/slideLayout19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slideLayout" Target="../slideLayouts/slideLayout20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13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9.xml"/><Relationship Id="rId2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Relationship Id="rId14" Type="http://schemas.openxmlformats.org/officeDocument/2006/relationships/slideLayout" Target="../slideLayouts/slideLayout22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slideLayout" Target="../slideLayouts/slideLayout2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EB0D177-9AA4-42F4-9CD7-CD206217CA6D}"/>
              </a:ext>
            </a:extLst>
          </p:cNvPr>
          <p:cNvSpPr/>
          <p:nvPr/>
        </p:nvSpPr>
        <p:spPr>
          <a:xfrm>
            <a:off x="9780105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825DB53-D610-4A40-AFDC-EBC47DB613CE}"/>
              </a:ext>
            </a:extLst>
          </p:cNvPr>
          <p:cNvSpPr/>
          <p:nvPr/>
        </p:nvSpPr>
        <p:spPr>
          <a:xfrm>
            <a:off x="9780107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="" xmlns:a16="http://schemas.microsoft.com/office/drawing/2014/main" id="{C2B9A6A4-83D0-40B1-8B15-964C84BF0705}"/>
              </a:ext>
            </a:extLst>
          </p:cNvPr>
          <p:cNvSpPr/>
          <p:nvPr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Надпись 3">
            <a:extLst>
              <a:ext uri="{FF2B5EF4-FFF2-40B4-BE49-F238E27FC236}">
                <a16:creationId xmlns="" xmlns:a16="http://schemas.microsoft.com/office/drawing/2014/main" id="{34FDC6F9-37F9-4E25-AECA-D307B8421C73}"/>
              </a:ext>
            </a:extLst>
          </p:cNvPr>
          <p:cNvSpPr txBox="1"/>
          <p:nvPr/>
        </p:nvSpPr>
        <p:spPr>
          <a:xfrm>
            <a:off x="10243100" y="6430157"/>
            <a:ext cx="1053900" cy="365535"/>
          </a:xfrm>
          <a:prstGeom prst="rect">
            <a:avLst/>
          </a:prstGeom>
          <a:noFill/>
        </p:spPr>
        <p:txBody>
          <a:bodyPr wrap="square" lIns="91440" tIns="108000" rIns="9144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ru-RU" sz="2500" b="1" i="0" spc="-10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ru-RU" sz="16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1600" b="1" i="0" spc="-100" baseline="0" noProof="0" dirty="0">
                <a:solidFill>
                  <a:schemeClr val="accent1"/>
                </a:solidFill>
                <a:latin typeface="+mj-lt"/>
              </a:rPr>
              <a:t/>
            </a:r>
            <a:br>
              <a:rPr lang="ru-RU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ru-RU" sz="1200" b="0" i="0" spc="14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ru-RU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BC39664-EB8B-4A32-915A-D4308F792772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9B49670D-8F18-44A8-B217-67B412095C0D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030FA059-EC32-4FFF-9673-48849B2FA43A}"/>
              </a:ext>
            </a:extLst>
          </p:cNvPr>
          <p:cNvCxnSpPr>
            <a:cxnSpLocks/>
          </p:cNvCxnSpPr>
          <p:nvPr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8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10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=""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6" y="6371351"/>
            <a:ext cx="9780103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адпись 3">
            <a:extLst>
              <a:ext uri="{FF2B5EF4-FFF2-40B4-BE49-F238E27FC236}">
                <a16:creationId xmlns=""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3" y="6430157"/>
            <a:ext cx="1053900" cy="365535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ru-RU" sz="2500" b="1" spc="-100" dirty="0">
                <a:solidFill>
                  <a:srgbClr val="25C6E3"/>
                </a:solidFill>
                <a:latin typeface="Corbel"/>
              </a:rPr>
              <a:t>TREY</a:t>
            </a:r>
            <a:r>
              <a:rPr lang="ru-RU" sz="1600" b="1" spc="-100" dirty="0">
                <a:solidFill>
                  <a:srgbClr val="25C6E3"/>
                </a:solidFill>
                <a:latin typeface="Corbel"/>
              </a:rPr>
              <a:t> </a:t>
            </a:r>
            <a:br>
              <a:rPr lang="ru-RU" sz="1600" b="1" spc="-100" dirty="0">
                <a:solidFill>
                  <a:srgbClr val="25C6E3"/>
                </a:solidFill>
                <a:latin typeface="Corbel"/>
              </a:rPr>
            </a:br>
            <a:r>
              <a:rPr lang="ru-RU" sz="1200" spc="14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orbel"/>
              </a:rPr>
              <a:t>research</a:t>
            </a:r>
            <a:endParaRPr lang="ru-RU" sz="1200" spc="140" dirty="0">
              <a:solidFill>
                <a:prstClr val="black">
                  <a:lumMod val="75000"/>
                  <a:lumOff val="25000"/>
                </a:prstClr>
              </a:solidFill>
              <a:latin typeface="Corbe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7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84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8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10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=""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6" y="6371351"/>
            <a:ext cx="9780103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адпись 3">
            <a:extLst>
              <a:ext uri="{FF2B5EF4-FFF2-40B4-BE49-F238E27FC236}">
                <a16:creationId xmlns=""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3" y="6430157"/>
            <a:ext cx="1053900" cy="365535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ru-RU" sz="2500" b="1" spc="-100" dirty="0">
                <a:solidFill>
                  <a:srgbClr val="25C6E3"/>
                </a:solidFill>
                <a:latin typeface="Corbel"/>
              </a:rPr>
              <a:t>TREY</a:t>
            </a:r>
            <a:r>
              <a:rPr lang="ru-RU" sz="1600" b="1" spc="-100" dirty="0">
                <a:solidFill>
                  <a:srgbClr val="25C6E3"/>
                </a:solidFill>
                <a:latin typeface="Corbel"/>
              </a:rPr>
              <a:t> </a:t>
            </a:r>
            <a:br>
              <a:rPr lang="ru-RU" sz="1600" b="1" spc="-100" dirty="0">
                <a:solidFill>
                  <a:srgbClr val="25C6E3"/>
                </a:solidFill>
                <a:latin typeface="Corbel"/>
              </a:rPr>
            </a:br>
            <a:r>
              <a:rPr lang="ru-RU" sz="1200" spc="14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orbel"/>
              </a:rPr>
              <a:t>research</a:t>
            </a:r>
            <a:endParaRPr lang="ru-RU" sz="1200" spc="140" dirty="0">
              <a:solidFill>
                <a:prstClr val="black">
                  <a:lumMod val="75000"/>
                  <a:lumOff val="25000"/>
                </a:prstClr>
              </a:solidFill>
              <a:latin typeface="Corbe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7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8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8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10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=""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6" y="6371351"/>
            <a:ext cx="9780103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адпись 3">
            <a:extLst>
              <a:ext uri="{FF2B5EF4-FFF2-40B4-BE49-F238E27FC236}">
                <a16:creationId xmlns=""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3" y="6430157"/>
            <a:ext cx="1053900" cy="365535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ru-RU" sz="2500" b="1" spc="-100" dirty="0">
                <a:solidFill>
                  <a:srgbClr val="25C6E3"/>
                </a:solidFill>
                <a:latin typeface="Corbel"/>
              </a:rPr>
              <a:t>TREY</a:t>
            </a:r>
            <a:r>
              <a:rPr lang="ru-RU" sz="1600" b="1" spc="-100" dirty="0">
                <a:solidFill>
                  <a:srgbClr val="25C6E3"/>
                </a:solidFill>
                <a:latin typeface="Corbel"/>
              </a:rPr>
              <a:t> </a:t>
            </a:r>
            <a:br>
              <a:rPr lang="ru-RU" sz="1600" b="1" spc="-100" dirty="0">
                <a:solidFill>
                  <a:srgbClr val="25C6E3"/>
                </a:solidFill>
                <a:latin typeface="Corbel"/>
              </a:rPr>
            </a:br>
            <a:r>
              <a:rPr lang="ru-RU" sz="1200" spc="14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orbel"/>
              </a:rPr>
              <a:t>research</a:t>
            </a:r>
            <a:endParaRPr lang="ru-RU" sz="1200" spc="140" dirty="0">
              <a:solidFill>
                <a:prstClr val="black">
                  <a:lumMod val="75000"/>
                  <a:lumOff val="25000"/>
                </a:prstClr>
              </a:solidFill>
              <a:latin typeface="Corbe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7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95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custDataLst>
      <p:tags r:id="rId25"/>
    </p:custDataLst>
    <p:extLst>
      <p:ext uri="{BB962C8B-B14F-4D97-AF65-F5344CB8AC3E}">
        <p14:creationId xmlns:p14="http://schemas.microsoft.com/office/powerpoint/2010/main" val="271224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  <p:sldLayoutId id="2147483844" r:id="rId19"/>
    <p:sldLayoutId id="2147483845" r:id="rId20"/>
    <p:sldLayoutId id="2147483846" r:id="rId21"/>
    <p:sldLayoutId id="2147483847" r:id="rId22"/>
    <p:sldLayoutId id="2147483848" r:id="rId2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685800" rtl="0" eaLnBrk="1" latinLnBrk="0" hangingPunct="1">
        <a:lnSpc>
          <a:spcPct val="130000"/>
        </a:lnSpc>
        <a:spcBef>
          <a:spcPts val="750"/>
        </a:spcBef>
        <a:buFont typeface="Arial" panose="020B0604020202020204" pitchFamily="34" charset="0"/>
        <a:buNone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3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3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3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3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8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10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=""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6" y="6371351"/>
            <a:ext cx="9780103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адпись 3">
            <a:extLst>
              <a:ext uri="{FF2B5EF4-FFF2-40B4-BE49-F238E27FC236}">
                <a16:creationId xmlns=""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3" y="6430157"/>
            <a:ext cx="1053900" cy="365535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ru-RU" sz="2500" b="1" spc="-100" dirty="0">
                <a:solidFill>
                  <a:srgbClr val="25C6E3"/>
                </a:solidFill>
                <a:latin typeface="Corbel"/>
              </a:rPr>
              <a:t>TREY</a:t>
            </a:r>
            <a:r>
              <a:rPr lang="ru-RU" sz="1600" b="1" spc="-100" dirty="0">
                <a:solidFill>
                  <a:srgbClr val="25C6E3"/>
                </a:solidFill>
                <a:latin typeface="Corbel"/>
              </a:rPr>
              <a:t> </a:t>
            </a:r>
            <a:br>
              <a:rPr lang="ru-RU" sz="1600" b="1" spc="-100" dirty="0">
                <a:solidFill>
                  <a:srgbClr val="25C6E3"/>
                </a:solidFill>
                <a:latin typeface="Corbel"/>
              </a:rPr>
            </a:br>
            <a:r>
              <a:rPr lang="ru-RU" sz="1200" spc="14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orbel"/>
              </a:rPr>
              <a:t>research</a:t>
            </a:r>
            <a:endParaRPr lang="ru-RU" sz="1200" spc="140" dirty="0">
              <a:solidFill>
                <a:prstClr val="black">
                  <a:lumMod val="75000"/>
                  <a:lumOff val="25000"/>
                </a:prstClr>
              </a:solidFill>
              <a:latin typeface="Corbe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7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0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8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10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=""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6" y="6371351"/>
            <a:ext cx="9780103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адпись 3">
            <a:extLst>
              <a:ext uri="{FF2B5EF4-FFF2-40B4-BE49-F238E27FC236}">
                <a16:creationId xmlns=""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3" y="6430157"/>
            <a:ext cx="1053900" cy="365535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ru-RU" sz="2500" b="1" spc="-100" dirty="0">
                <a:solidFill>
                  <a:srgbClr val="25C6E3"/>
                </a:solidFill>
                <a:latin typeface="Corbel"/>
              </a:rPr>
              <a:t>TREY</a:t>
            </a:r>
            <a:r>
              <a:rPr lang="ru-RU" sz="1600" b="1" spc="-100" dirty="0">
                <a:solidFill>
                  <a:srgbClr val="25C6E3"/>
                </a:solidFill>
                <a:latin typeface="Corbel"/>
              </a:rPr>
              <a:t> </a:t>
            </a:r>
            <a:br>
              <a:rPr lang="ru-RU" sz="1600" b="1" spc="-100" dirty="0">
                <a:solidFill>
                  <a:srgbClr val="25C6E3"/>
                </a:solidFill>
                <a:latin typeface="Corbel"/>
              </a:rPr>
            </a:br>
            <a:r>
              <a:rPr lang="ru-RU" sz="1200" spc="14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orbel"/>
              </a:rPr>
              <a:t>research</a:t>
            </a:r>
            <a:endParaRPr lang="ru-RU" sz="1200" spc="140" dirty="0">
              <a:solidFill>
                <a:prstClr val="black">
                  <a:lumMod val="75000"/>
                  <a:lumOff val="25000"/>
                </a:prstClr>
              </a:solidFill>
              <a:latin typeface="Corbe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7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98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EB0D177-9AA4-42F4-9CD7-CD206217CA6D}"/>
              </a:ext>
            </a:extLst>
          </p:cNvPr>
          <p:cNvSpPr/>
          <p:nvPr userDrawn="1"/>
        </p:nvSpPr>
        <p:spPr>
          <a:xfrm>
            <a:off x="9780108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825DB53-D610-4A40-AFDC-EBC47DB613CE}"/>
              </a:ext>
            </a:extLst>
          </p:cNvPr>
          <p:cNvSpPr/>
          <p:nvPr userDrawn="1"/>
        </p:nvSpPr>
        <p:spPr>
          <a:xfrm>
            <a:off x="9780110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xmlns="" id="{C2B9A6A4-83D0-40B1-8B15-964C84BF0705}"/>
              </a:ext>
            </a:extLst>
          </p:cNvPr>
          <p:cNvSpPr/>
          <p:nvPr userDrawn="1"/>
        </p:nvSpPr>
        <p:spPr>
          <a:xfrm>
            <a:off x="6" y="6371351"/>
            <a:ext cx="9780103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адпись 3">
            <a:extLst>
              <a:ext uri="{FF2B5EF4-FFF2-40B4-BE49-F238E27FC236}">
                <a16:creationId xmlns:a16="http://schemas.microsoft.com/office/drawing/2014/main" xmlns="" id="{34FDC6F9-37F9-4E25-AECA-D307B8421C73}"/>
              </a:ext>
            </a:extLst>
          </p:cNvPr>
          <p:cNvSpPr txBox="1"/>
          <p:nvPr userDrawn="1"/>
        </p:nvSpPr>
        <p:spPr>
          <a:xfrm>
            <a:off x="10243103" y="6430157"/>
            <a:ext cx="1053900" cy="365535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ru-RU" sz="2500" b="1" spc="-100" dirty="0">
                <a:solidFill>
                  <a:srgbClr val="25C6E3"/>
                </a:solidFill>
                <a:latin typeface="Corbel"/>
              </a:rPr>
              <a:t>TREY</a:t>
            </a:r>
            <a:r>
              <a:rPr lang="ru-RU" sz="1600" b="1" spc="-100" dirty="0">
                <a:solidFill>
                  <a:srgbClr val="25C6E3"/>
                </a:solidFill>
                <a:latin typeface="Corbel"/>
              </a:rPr>
              <a:t> </a:t>
            </a:r>
            <a:br>
              <a:rPr lang="ru-RU" sz="1600" b="1" spc="-100" dirty="0">
                <a:solidFill>
                  <a:srgbClr val="25C6E3"/>
                </a:solidFill>
                <a:latin typeface="Corbel"/>
              </a:rPr>
            </a:br>
            <a:r>
              <a:rPr lang="ru-RU" sz="1200" spc="14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orbel"/>
              </a:rPr>
              <a:t>research</a:t>
            </a:r>
            <a:endParaRPr lang="ru-RU" sz="1200" spc="140" dirty="0">
              <a:solidFill>
                <a:prstClr val="black">
                  <a:lumMod val="75000"/>
                  <a:lumOff val="25000"/>
                </a:prstClr>
              </a:solidFill>
              <a:latin typeface="Corbe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7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63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EB0D177-9AA4-42F4-9CD7-CD206217CA6D}"/>
              </a:ext>
            </a:extLst>
          </p:cNvPr>
          <p:cNvSpPr/>
          <p:nvPr/>
        </p:nvSpPr>
        <p:spPr>
          <a:xfrm>
            <a:off x="9780105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825DB53-D610-4A40-AFDC-EBC47DB613CE}"/>
              </a:ext>
            </a:extLst>
          </p:cNvPr>
          <p:cNvSpPr/>
          <p:nvPr/>
        </p:nvSpPr>
        <p:spPr>
          <a:xfrm>
            <a:off x="9780107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="" xmlns:a16="http://schemas.microsoft.com/office/drawing/2014/main" id="{C2B9A6A4-83D0-40B1-8B15-964C84BF0705}"/>
              </a:ext>
            </a:extLst>
          </p:cNvPr>
          <p:cNvSpPr/>
          <p:nvPr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адпись 3">
            <a:extLst>
              <a:ext uri="{FF2B5EF4-FFF2-40B4-BE49-F238E27FC236}">
                <a16:creationId xmlns="" xmlns:a16="http://schemas.microsoft.com/office/drawing/2014/main" id="{34FDC6F9-37F9-4E25-AECA-D307B8421C73}"/>
              </a:ext>
            </a:extLst>
          </p:cNvPr>
          <p:cNvSpPr txBox="1"/>
          <p:nvPr/>
        </p:nvSpPr>
        <p:spPr>
          <a:xfrm>
            <a:off x="10243100" y="6430157"/>
            <a:ext cx="1053900" cy="365535"/>
          </a:xfrm>
          <a:prstGeom prst="rect">
            <a:avLst/>
          </a:prstGeom>
          <a:noFill/>
        </p:spPr>
        <p:txBody>
          <a:bodyPr wrap="square" lIns="91440" tIns="108000" rIns="9144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ru-RU" sz="2500" b="1" spc="-100" dirty="0">
                <a:solidFill>
                  <a:srgbClr val="25C6E3"/>
                </a:solidFill>
                <a:latin typeface="Corbel"/>
              </a:rPr>
              <a:t>TREY</a:t>
            </a:r>
            <a:r>
              <a:rPr lang="ru-RU" sz="1600" b="1" spc="-100" dirty="0">
                <a:solidFill>
                  <a:srgbClr val="25C6E3"/>
                </a:solidFill>
                <a:latin typeface="Corbel"/>
              </a:rPr>
              <a:t> </a:t>
            </a:r>
            <a:br>
              <a:rPr lang="ru-RU" sz="1600" b="1" spc="-100" dirty="0">
                <a:solidFill>
                  <a:srgbClr val="25C6E3"/>
                </a:solidFill>
                <a:latin typeface="Corbel"/>
              </a:rPr>
            </a:br>
            <a:r>
              <a:rPr lang="ru-RU" sz="1200" spc="14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orbel"/>
              </a:rPr>
              <a:t>research</a:t>
            </a:r>
            <a:endParaRPr lang="ru-RU" sz="1200" spc="140" dirty="0">
              <a:solidFill>
                <a:prstClr val="black">
                  <a:lumMod val="75000"/>
                  <a:lumOff val="25000"/>
                </a:prstClr>
              </a:solidFill>
              <a:latin typeface="Corbe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BC39664-EB8B-4A32-915A-D4308F792772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9B49670D-8F18-44A8-B217-67B412095C0D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030FA059-EC32-4FFF-9673-48849B2FA43A}"/>
              </a:ext>
            </a:extLst>
          </p:cNvPr>
          <p:cNvCxnSpPr>
            <a:cxnSpLocks/>
          </p:cNvCxnSpPr>
          <p:nvPr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92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EB0D177-9AA4-42F4-9CD7-CD206217CA6D}"/>
              </a:ext>
            </a:extLst>
          </p:cNvPr>
          <p:cNvSpPr/>
          <p:nvPr/>
        </p:nvSpPr>
        <p:spPr>
          <a:xfrm>
            <a:off x="9780112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825DB53-D610-4A40-AFDC-EBC47DB613CE}"/>
              </a:ext>
            </a:extLst>
          </p:cNvPr>
          <p:cNvSpPr/>
          <p:nvPr/>
        </p:nvSpPr>
        <p:spPr>
          <a:xfrm>
            <a:off x="9780114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xmlns="" id="{C2B9A6A4-83D0-40B1-8B15-964C84BF0705}"/>
              </a:ext>
            </a:extLst>
          </p:cNvPr>
          <p:cNvSpPr/>
          <p:nvPr/>
        </p:nvSpPr>
        <p:spPr>
          <a:xfrm>
            <a:off x="10" y="6371351"/>
            <a:ext cx="9780103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адпись 3">
            <a:extLst>
              <a:ext uri="{FF2B5EF4-FFF2-40B4-BE49-F238E27FC236}">
                <a16:creationId xmlns:a16="http://schemas.microsoft.com/office/drawing/2014/main" xmlns="" id="{34FDC6F9-37F9-4E25-AECA-D307B8421C73}"/>
              </a:ext>
            </a:extLst>
          </p:cNvPr>
          <p:cNvSpPr txBox="1"/>
          <p:nvPr/>
        </p:nvSpPr>
        <p:spPr>
          <a:xfrm>
            <a:off x="10243103" y="6430161"/>
            <a:ext cx="1053900" cy="365535"/>
          </a:xfrm>
          <a:prstGeom prst="rect">
            <a:avLst/>
          </a:prstGeom>
          <a:noFill/>
        </p:spPr>
        <p:txBody>
          <a:bodyPr wrap="square" lIns="91440" tIns="108000" rIns="9144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ru-RU" sz="2500" b="1" spc="-100" dirty="0">
                <a:solidFill>
                  <a:srgbClr val="25C6E3"/>
                </a:solidFill>
                <a:latin typeface="Corbel"/>
              </a:rPr>
              <a:t>TREY</a:t>
            </a:r>
            <a:r>
              <a:rPr lang="ru-RU" sz="1600" b="1" spc="-100" dirty="0">
                <a:solidFill>
                  <a:srgbClr val="25C6E3"/>
                </a:solidFill>
                <a:latin typeface="Corbel"/>
              </a:rPr>
              <a:t> </a:t>
            </a:r>
            <a:br>
              <a:rPr lang="ru-RU" sz="1600" b="1" spc="-100" dirty="0">
                <a:solidFill>
                  <a:srgbClr val="25C6E3"/>
                </a:solidFill>
                <a:latin typeface="Corbel"/>
              </a:rPr>
            </a:br>
            <a:r>
              <a:rPr lang="ru-RU" sz="1200" spc="14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orbel"/>
              </a:rPr>
              <a:t>research</a:t>
            </a:r>
            <a:endParaRPr lang="ru-RU" sz="1200" spc="140" dirty="0">
              <a:solidFill>
                <a:prstClr val="black">
                  <a:lumMod val="75000"/>
                  <a:lumOff val="25000"/>
                </a:prstClr>
              </a:solidFill>
              <a:latin typeface="Corbe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BC39664-EB8B-4A32-915A-D4308F792772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9B49670D-8F18-44A8-B217-67B412095C0D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030FA059-EC32-4FFF-9673-48849B2FA43A}"/>
              </a:ext>
            </a:extLst>
          </p:cNvPr>
          <p:cNvCxnSpPr>
            <a:cxnSpLocks/>
          </p:cNvCxnSpPr>
          <p:nvPr/>
        </p:nvCxnSpPr>
        <p:spPr>
          <a:xfrm flipH="1">
            <a:off x="7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94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550" y="476250"/>
            <a:ext cx="10502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538"/>
              </a:buClr>
              <a:buSzPts val="14000"/>
              <a:buFont typeface="Arial"/>
              <a:buNone/>
              <a:defRPr sz="14000" b="0" i="0" u="none" strike="noStrike" cap="none">
                <a:solidFill>
                  <a:srgbClr val="2A35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538"/>
              </a:buClr>
              <a:buSzPts val="14000"/>
              <a:buFont typeface="Arial"/>
              <a:buNone/>
              <a:defRPr sz="14000" b="0" i="0" u="none" strike="noStrike" cap="none">
                <a:solidFill>
                  <a:srgbClr val="2A35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538"/>
              </a:buClr>
              <a:buSzPts val="14000"/>
              <a:buFont typeface="Arial"/>
              <a:buNone/>
              <a:defRPr sz="14000" b="0" i="0" u="none" strike="noStrike" cap="none">
                <a:solidFill>
                  <a:srgbClr val="2A35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538"/>
              </a:buClr>
              <a:buSzPts val="14000"/>
              <a:buFont typeface="Arial"/>
              <a:buNone/>
              <a:defRPr sz="14000" b="0" i="0" u="none" strike="noStrike" cap="none">
                <a:solidFill>
                  <a:srgbClr val="2A35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538"/>
              </a:buClr>
              <a:buSzPts val="14000"/>
              <a:buFont typeface="Arial"/>
              <a:buNone/>
              <a:defRPr sz="14000" b="0" i="0" u="none" strike="noStrike" cap="none">
                <a:solidFill>
                  <a:srgbClr val="2A35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538"/>
              </a:buClr>
              <a:buSzPts val="14000"/>
              <a:buFont typeface="Arial"/>
              <a:buNone/>
              <a:defRPr sz="14000" b="0" i="0" u="none" strike="noStrike" cap="none">
                <a:solidFill>
                  <a:srgbClr val="2A353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538"/>
              </a:buClr>
              <a:buSzPts val="14000"/>
              <a:buFont typeface="Arial"/>
              <a:buNone/>
              <a:defRPr sz="14000" b="0" i="0" u="none" strike="noStrike" cap="none">
                <a:solidFill>
                  <a:srgbClr val="2A353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538"/>
              </a:buClr>
              <a:buSzPts val="14000"/>
              <a:buFont typeface="Arial"/>
              <a:buNone/>
              <a:defRPr sz="14000" b="0" i="0" u="none" strike="noStrike" cap="none">
                <a:solidFill>
                  <a:srgbClr val="2A353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538"/>
              </a:buClr>
              <a:buSzPts val="14000"/>
              <a:buFont typeface="Arial"/>
              <a:buNone/>
              <a:defRPr sz="14000" b="0" i="0" u="none" strike="noStrike" cap="none">
                <a:solidFill>
                  <a:srgbClr val="2A353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550" y="1619250"/>
            <a:ext cx="10502900" cy="460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rmAutofit/>
          </a:bodyPr>
          <a:lstStyle>
            <a:lvl1pPr marL="457200" marR="0" lvl="0" indent="-352425" algn="l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F3F3F"/>
              </a:buClr>
              <a:buSzPts val="1950"/>
              <a:buFont typeface="PT Sans"/>
              <a:buChar char="•"/>
              <a:defRPr sz="26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52425" algn="l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F3F3F"/>
              </a:buClr>
              <a:buSzPts val="1950"/>
              <a:buFont typeface="PT Sans"/>
              <a:buChar char="•"/>
              <a:defRPr sz="26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52425" algn="l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F3F3F"/>
              </a:buClr>
              <a:buSzPts val="1950"/>
              <a:buFont typeface="PT Sans"/>
              <a:buChar char="•"/>
              <a:defRPr sz="26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52425" algn="l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F3F3F"/>
              </a:buClr>
              <a:buSzPts val="1950"/>
              <a:buFont typeface="PT Sans"/>
              <a:buChar char="•"/>
              <a:defRPr sz="26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52425" algn="l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F3F3F"/>
              </a:buClr>
              <a:buSzPts val="1950"/>
              <a:buFont typeface="PT Sans"/>
              <a:buChar char="•"/>
              <a:defRPr sz="26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52425" algn="l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F3F3F"/>
              </a:buClr>
              <a:buSzPts val="1950"/>
              <a:buFont typeface="PT Sans"/>
              <a:buChar char="•"/>
              <a:defRPr sz="26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52425" algn="l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F3F3F"/>
              </a:buClr>
              <a:buSzPts val="1950"/>
              <a:buFont typeface="PT Sans"/>
              <a:buChar char="•"/>
              <a:defRPr sz="26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52425" algn="l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F3F3F"/>
              </a:buClr>
              <a:buSzPts val="1950"/>
              <a:buFont typeface="PT Sans"/>
              <a:buChar char="•"/>
              <a:defRPr sz="26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52425" algn="l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F3F3F"/>
              </a:buClr>
              <a:buSzPts val="1950"/>
              <a:buFont typeface="PT Sans"/>
              <a:buChar char="•"/>
              <a:defRPr sz="26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5979520" y="6540500"/>
            <a:ext cx="226619" cy="420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kern="0" smtClean="0"/>
              <a:pPr/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053321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EB0D177-9AA4-42F4-9CD7-CD206217CA6D}"/>
              </a:ext>
            </a:extLst>
          </p:cNvPr>
          <p:cNvSpPr/>
          <p:nvPr/>
        </p:nvSpPr>
        <p:spPr>
          <a:xfrm>
            <a:off x="9780110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825DB53-D610-4A40-AFDC-EBC47DB613CE}"/>
              </a:ext>
            </a:extLst>
          </p:cNvPr>
          <p:cNvSpPr/>
          <p:nvPr/>
        </p:nvSpPr>
        <p:spPr>
          <a:xfrm>
            <a:off x="9780112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xmlns="" id="{C2B9A6A4-83D0-40B1-8B15-964C84BF0705}"/>
              </a:ext>
            </a:extLst>
          </p:cNvPr>
          <p:cNvSpPr/>
          <p:nvPr/>
        </p:nvSpPr>
        <p:spPr>
          <a:xfrm>
            <a:off x="8" y="6371351"/>
            <a:ext cx="9780103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адпись 3">
            <a:extLst>
              <a:ext uri="{FF2B5EF4-FFF2-40B4-BE49-F238E27FC236}">
                <a16:creationId xmlns:a16="http://schemas.microsoft.com/office/drawing/2014/main" xmlns="" id="{34FDC6F9-37F9-4E25-AECA-D307B8421C73}"/>
              </a:ext>
            </a:extLst>
          </p:cNvPr>
          <p:cNvSpPr txBox="1"/>
          <p:nvPr/>
        </p:nvSpPr>
        <p:spPr>
          <a:xfrm>
            <a:off x="10243103" y="6430159"/>
            <a:ext cx="1053900" cy="365535"/>
          </a:xfrm>
          <a:prstGeom prst="rect">
            <a:avLst/>
          </a:prstGeom>
          <a:noFill/>
        </p:spPr>
        <p:txBody>
          <a:bodyPr wrap="square" lIns="91440" tIns="108000" rIns="9144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ru-RU" sz="2500" b="1" spc="-100" dirty="0">
                <a:solidFill>
                  <a:srgbClr val="25C6E3"/>
                </a:solidFill>
                <a:latin typeface="Corbel"/>
              </a:rPr>
              <a:t>TREY</a:t>
            </a:r>
            <a:r>
              <a:rPr lang="ru-RU" sz="1600" b="1" spc="-100" dirty="0">
                <a:solidFill>
                  <a:srgbClr val="25C6E3"/>
                </a:solidFill>
                <a:latin typeface="Corbel"/>
              </a:rPr>
              <a:t> </a:t>
            </a:r>
            <a:br>
              <a:rPr lang="ru-RU" sz="1600" b="1" spc="-100" dirty="0">
                <a:solidFill>
                  <a:srgbClr val="25C6E3"/>
                </a:solidFill>
                <a:latin typeface="Corbel"/>
              </a:rPr>
            </a:br>
            <a:r>
              <a:rPr lang="ru-RU" sz="1200" spc="14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orbel"/>
              </a:rPr>
              <a:t>research</a:t>
            </a:r>
            <a:endParaRPr lang="ru-RU" sz="1200" spc="140" dirty="0">
              <a:solidFill>
                <a:prstClr val="black">
                  <a:lumMod val="75000"/>
                  <a:lumOff val="25000"/>
                </a:prstClr>
              </a:solidFill>
              <a:latin typeface="Corbe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BC39664-EB8B-4A32-915A-D4308F792772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9B49670D-8F18-44A8-B217-67B412095C0D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030FA059-EC32-4FFF-9673-48849B2FA43A}"/>
              </a:ext>
            </a:extLst>
          </p:cNvPr>
          <p:cNvCxnSpPr>
            <a:cxnSpLocks/>
          </p:cNvCxnSpPr>
          <p:nvPr/>
        </p:nvCxnSpPr>
        <p:spPr>
          <a:xfrm flipH="1">
            <a:off x="7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53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EB0D177-9AA4-42F4-9CD7-CD206217CA6D}"/>
              </a:ext>
            </a:extLst>
          </p:cNvPr>
          <p:cNvSpPr/>
          <p:nvPr/>
        </p:nvSpPr>
        <p:spPr>
          <a:xfrm>
            <a:off x="9780110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825DB53-D610-4A40-AFDC-EBC47DB613CE}"/>
              </a:ext>
            </a:extLst>
          </p:cNvPr>
          <p:cNvSpPr/>
          <p:nvPr/>
        </p:nvSpPr>
        <p:spPr>
          <a:xfrm>
            <a:off x="9780112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="" xmlns:a16="http://schemas.microsoft.com/office/drawing/2014/main" id="{C2B9A6A4-83D0-40B1-8B15-964C84BF0705}"/>
              </a:ext>
            </a:extLst>
          </p:cNvPr>
          <p:cNvSpPr/>
          <p:nvPr/>
        </p:nvSpPr>
        <p:spPr>
          <a:xfrm>
            <a:off x="8" y="6371351"/>
            <a:ext cx="9780103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адпись 3">
            <a:extLst>
              <a:ext uri="{FF2B5EF4-FFF2-40B4-BE49-F238E27FC236}">
                <a16:creationId xmlns="" xmlns:a16="http://schemas.microsoft.com/office/drawing/2014/main" id="{34FDC6F9-37F9-4E25-AECA-D307B8421C73}"/>
              </a:ext>
            </a:extLst>
          </p:cNvPr>
          <p:cNvSpPr txBox="1"/>
          <p:nvPr/>
        </p:nvSpPr>
        <p:spPr>
          <a:xfrm>
            <a:off x="10243103" y="6430159"/>
            <a:ext cx="1053900" cy="365535"/>
          </a:xfrm>
          <a:prstGeom prst="rect">
            <a:avLst/>
          </a:prstGeom>
          <a:noFill/>
        </p:spPr>
        <p:txBody>
          <a:bodyPr wrap="square" lIns="91440" tIns="108000" rIns="9144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ru-RU" sz="2500" b="1" spc="-100" dirty="0">
                <a:solidFill>
                  <a:srgbClr val="25C6E3"/>
                </a:solidFill>
                <a:latin typeface="Corbel"/>
              </a:rPr>
              <a:t>TREY</a:t>
            </a:r>
            <a:r>
              <a:rPr lang="ru-RU" sz="1600" b="1" spc="-100" dirty="0">
                <a:solidFill>
                  <a:srgbClr val="25C6E3"/>
                </a:solidFill>
                <a:latin typeface="Corbel"/>
              </a:rPr>
              <a:t> </a:t>
            </a:r>
            <a:br>
              <a:rPr lang="ru-RU" sz="1600" b="1" spc="-100" dirty="0">
                <a:solidFill>
                  <a:srgbClr val="25C6E3"/>
                </a:solidFill>
                <a:latin typeface="Corbel"/>
              </a:rPr>
            </a:br>
            <a:r>
              <a:rPr lang="ru-RU" sz="1200" spc="14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orbel"/>
              </a:rPr>
              <a:t>research</a:t>
            </a:r>
            <a:endParaRPr lang="ru-RU" sz="1200" spc="140" dirty="0">
              <a:solidFill>
                <a:prstClr val="black">
                  <a:lumMod val="75000"/>
                  <a:lumOff val="25000"/>
                </a:prstClr>
              </a:solidFill>
              <a:latin typeface="Corbe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BC39664-EB8B-4A32-915A-D4308F792772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9B49670D-8F18-44A8-B217-67B412095C0D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030FA059-EC32-4FFF-9673-48849B2FA43A}"/>
              </a:ext>
            </a:extLst>
          </p:cNvPr>
          <p:cNvCxnSpPr>
            <a:cxnSpLocks/>
          </p:cNvCxnSpPr>
          <p:nvPr/>
        </p:nvCxnSpPr>
        <p:spPr>
          <a:xfrm flipH="1">
            <a:off x="7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17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EB0D177-9AA4-42F4-9CD7-CD206217CA6D}"/>
              </a:ext>
            </a:extLst>
          </p:cNvPr>
          <p:cNvSpPr/>
          <p:nvPr/>
        </p:nvSpPr>
        <p:spPr>
          <a:xfrm>
            <a:off x="9780110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825DB53-D610-4A40-AFDC-EBC47DB613CE}"/>
              </a:ext>
            </a:extLst>
          </p:cNvPr>
          <p:cNvSpPr/>
          <p:nvPr/>
        </p:nvSpPr>
        <p:spPr>
          <a:xfrm>
            <a:off x="9780112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="" xmlns:a16="http://schemas.microsoft.com/office/drawing/2014/main" id="{C2B9A6A4-83D0-40B1-8B15-964C84BF0705}"/>
              </a:ext>
            </a:extLst>
          </p:cNvPr>
          <p:cNvSpPr/>
          <p:nvPr/>
        </p:nvSpPr>
        <p:spPr>
          <a:xfrm>
            <a:off x="8" y="6371351"/>
            <a:ext cx="9780103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адпись 3">
            <a:extLst>
              <a:ext uri="{FF2B5EF4-FFF2-40B4-BE49-F238E27FC236}">
                <a16:creationId xmlns="" xmlns:a16="http://schemas.microsoft.com/office/drawing/2014/main" id="{34FDC6F9-37F9-4E25-AECA-D307B8421C73}"/>
              </a:ext>
            </a:extLst>
          </p:cNvPr>
          <p:cNvSpPr txBox="1"/>
          <p:nvPr/>
        </p:nvSpPr>
        <p:spPr>
          <a:xfrm>
            <a:off x="10243103" y="6430159"/>
            <a:ext cx="1053900" cy="365535"/>
          </a:xfrm>
          <a:prstGeom prst="rect">
            <a:avLst/>
          </a:prstGeom>
          <a:noFill/>
        </p:spPr>
        <p:txBody>
          <a:bodyPr wrap="square" lIns="91440" tIns="108000" rIns="9144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ru-RU" sz="2500" b="1" spc="-100" dirty="0">
                <a:solidFill>
                  <a:srgbClr val="25C6E3"/>
                </a:solidFill>
                <a:latin typeface="Corbel"/>
              </a:rPr>
              <a:t>TREY</a:t>
            </a:r>
            <a:r>
              <a:rPr lang="ru-RU" sz="1600" b="1" spc="-100" dirty="0">
                <a:solidFill>
                  <a:srgbClr val="25C6E3"/>
                </a:solidFill>
                <a:latin typeface="Corbel"/>
              </a:rPr>
              <a:t> </a:t>
            </a:r>
            <a:br>
              <a:rPr lang="ru-RU" sz="1600" b="1" spc="-100" dirty="0">
                <a:solidFill>
                  <a:srgbClr val="25C6E3"/>
                </a:solidFill>
                <a:latin typeface="Corbel"/>
              </a:rPr>
            </a:br>
            <a:r>
              <a:rPr lang="ru-RU" sz="1200" spc="14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orbel"/>
              </a:rPr>
              <a:t>research</a:t>
            </a:r>
            <a:endParaRPr lang="ru-RU" sz="1200" spc="140" dirty="0">
              <a:solidFill>
                <a:prstClr val="black">
                  <a:lumMod val="75000"/>
                  <a:lumOff val="25000"/>
                </a:prstClr>
              </a:solidFill>
              <a:latin typeface="Corbe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BC39664-EB8B-4A32-915A-D4308F792772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9B49670D-8F18-44A8-B217-67B412095C0D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030FA059-EC32-4FFF-9673-48849B2FA43A}"/>
              </a:ext>
            </a:extLst>
          </p:cNvPr>
          <p:cNvCxnSpPr>
            <a:cxnSpLocks/>
          </p:cNvCxnSpPr>
          <p:nvPr/>
        </p:nvCxnSpPr>
        <p:spPr>
          <a:xfrm flipH="1">
            <a:off x="7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6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EB0D177-9AA4-42F4-9CD7-CD206217CA6D}"/>
              </a:ext>
            </a:extLst>
          </p:cNvPr>
          <p:cNvSpPr/>
          <p:nvPr/>
        </p:nvSpPr>
        <p:spPr>
          <a:xfrm>
            <a:off x="9780105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825DB53-D610-4A40-AFDC-EBC47DB613CE}"/>
              </a:ext>
            </a:extLst>
          </p:cNvPr>
          <p:cNvSpPr/>
          <p:nvPr/>
        </p:nvSpPr>
        <p:spPr>
          <a:xfrm>
            <a:off x="9780107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="" xmlns:a16="http://schemas.microsoft.com/office/drawing/2014/main" id="{C2B9A6A4-83D0-40B1-8B15-964C84BF0705}"/>
              </a:ext>
            </a:extLst>
          </p:cNvPr>
          <p:cNvSpPr/>
          <p:nvPr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адпись 3">
            <a:extLst>
              <a:ext uri="{FF2B5EF4-FFF2-40B4-BE49-F238E27FC236}">
                <a16:creationId xmlns="" xmlns:a16="http://schemas.microsoft.com/office/drawing/2014/main" id="{34FDC6F9-37F9-4E25-AECA-D307B8421C73}"/>
              </a:ext>
            </a:extLst>
          </p:cNvPr>
          <p:cNvSpPr txBox="1"/>
          <p:nvPr/>
        </p:nvSpPr>
        <p:spPr>
          <a:xfrm>
            <a:off x="10243100" y="6430157"/>
            <a:ext cx="1053900" cy="365535"/>
          </a:xfrm>
          <a:prstGeom prst="rect">
            <a:avLst/>
          </a:prstGeom>
          <a:noFill/>
        </p:spPr>
        <p:txBody>
          <a:bodyPr wrap="square" lIns="91440" tIns="108000" rIns="9144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ru-RU" sz="2500" b="1" spc="-100" dirty="0">
                <a:solidFill>
                  <a:srgbClr val="25C6E3"/>
                </a:solidFill>
                <a:latin typeface="Corbel"/>
              </a:rPr>
              <a:t>TREY</a:t>
            </a:r>
            <a:r>
              <a:rPr lang="ru-RU" sz="1600" b="1" spc="-100" dirty="0">
                <a:solidFill>
                  <a:srgbClr val="25C6E3"/>
                </a:solidFill>
                <a:latin typeface="Corbel"/>
              </a:rPr>
              <a:t> </a:t>
            </a:r>
            <a:br>
              <a:rPr lang="ru-RU" sz="1600" b="1" spc="-100" dirty="0">
                <a:solidFill>
                  <a:srgbClr val="25C6E3"/>
                </a:solidFill>
                <a:latin typeface="Corbel"/>
              </a:rPr>
            </a:br>
            <a:r>
              <a:rPr lang="ru-RU" sz="1200" spc="14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orbel"/>
              </a:rPr>
              <a:t>research</a:t>
            </a:r>
            <a:endParaRPr lang="ru-RU" sz="1200" spc="140" dirty="0">
              <a:solidFill>
                <a:prstClr val="black">
                  <a:lumMod val="75000"/>
                  <a:lumOff val="25000"/>
                </a:prstClr>
              </a:solidFill>
              <a:latin typeface="Corbe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BC39664-EB8B-4A32-915A-D4308F792772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9B49670D-8F18-44A8-B217-67B412095C0D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030FA059-EC32-4FFF-9673-48849B2FA43A}"/>
              </a:ext>
            </a:extLst>
          </p:cNvPr>
          <p:cNvCxnSpPr>
            <a:cxnSpLocks/>
          </p:cNvCxnSpPr>
          <p:nvPr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7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EB0D177-9AA4-42F4-9CD7-CD206217CA6D}"/>
              </a:ext>
            </a:extLst>
          </p:cNvPr>
          <p:cNvSpPr/>
          <p:nvPr userDrawn="1"/>
        </p:nvSpPr>
        <p:spPr>
          <a:xfrm>
            <a:off x="9780108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825DB53-D610-4A40-AFDC-EBC47DB613CE}"/>
              </a:ext>
            </a:extLst>
          </p:cNvPr>
          <p:cNvSpPr/>
          <p:nvPr userDrawn="1"/>
        </p:nvSpPr>
        <p:spPr>
          <a:xfrm>
            <a:off x="9780110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xmlns="" id="{C2B9A6A4-83D0-40B1-8B15-964C84BF0705}"/>
              </a:ext>
            </a:extLst>
          </p:cNvPr>
          <p:cNvSpPr/>
          <p:nvPr userDrawn="1"/>
        </p:nvSpPr>
        <p:spPr>
          <a:xfrm>
            <a:off x="6" y="6371351"/>
            <a:ext cx="9780103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адпись 3">
            <a:extLst>
              <a:ext uri="{FF2B5EF4-FFF2-40B4-BE49-F238E27FC236}">
                <a16:creationId xmlns:a16="http://schemas.microsoft.com/office/drawing/2014/main" xmlns="" id="{34FDC6F9-37F9-4E25-AECA-D307B8421C73}"/>
              </a:ext>
            </a:extLst>
          </p:cNvPr>
          <p:cNvSpPr txBox="1"/>
          <p:nvPr userDrawn="1"/>
        </p:nvSpPr>
        <p:spPr>
          <a:xfrm>
            <a:off x="10243103" y="6430157"/>
            <a:ext cx="1053900" cy="365535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ru-RU" sz="2500" b="1" spc="-100" dirty="0">
                <a:solidFill>
                  <a:srgbClr val="25C6E3"/>
                </a:solidFill>
                <a:latin typeface="Corbel"/>
              </a:rPr>
              <a:t>TREY</a:t>
            </a:r>
            <a:r>
              <a:rPr lang="ru-RU" sz="1600" b="1" spc="-100" dirty="0">
                <a:solidFill>
                  <a:srgbClr val="25C6E3"/>
                </a:solidFill>
                <a:latin typeface="Corbel"/>
              </a:rPr>
              <a:t> </a:t>
            </a:r>
            <a:br>
              <a:rPr lang="ru-RU" sz="1600" b="1" spc="-100" dirty="0">
                <a:solidFill>
                  <a:srgbClr val="25C6E3"/>
                </a:solidFill>
                <a:latin typeface="Corbel"/>
              </a:rPr>
            </a:br>
            <a:r>
              <a:rPr lang="ru-RU" sz="1200" spc="14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orbel"/>
              </a:rPr>
              <a:t>research</a:t>
            </a:r>
            <a:endParaRPr lang="ru-RU" sz="1200" spc="140" dirty="0">
              <a:solidFill>
                <a:prstClr val="black">
                  <a:lumMod val="75000"/>
                  <a:lumOff val="25000"/>
                </a:prstClr>
              </a:solidFill>
              <a:latin typeface="Corbe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7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15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8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10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=""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6" y="6371351"/>
            <a:ext cx="9780103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адпись 3">
            <a:extLst>
              <a:ext uri="{FF2B5EF4-FFF2-40B4-BE49-F238E27FC236}">
                <a16:creationId xmlns=""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3" y="6430157"/>
            <a:ext cx="1053900" cy="365535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ru-RU" sz="2500" b="1" spc="-100" dirty="0">
                <a:solidFill>
                  <a:srgbClr val="25C6E3"/>
                </a:solidFill>
                <a:latin typeface="Corbel"/>
              </a:rPr>
              <a:t>TREY</a:t>
            </a:r>
            <a:r>
              <a:rPr lang="ru-RU" sz="1600" b="1" spc="-100" dirty="0">
                <a:solidFill>
                  <a:srgbClr val="25C6E3"/>
                </a:solidFill>
                <a:latin typeface="Corbel"/>
              </a:rPr>
              <a:t> </a:t>
            </a:r>
            <a:br>
              <a:rPr lang="ru-RU" sz="1600" b="1" spc="-100" dirty="0">
                <a:solidFill>
                  <a:srgbClr val="25C6E3"/>
                </a:solidFill>
                <a:latin typeface="Corbel"/>
              </a:rPr>
            </a:br>
            <a:r>
              <a:rPr lang="ru-RU" sz="1200" spc="14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orbel"/>
              </a:rPr>
              <a:t>research</a:t>
            </a:r>
            <a:endParaRPr lang="ru-RU" sz="1200" spc="140" dirty="0">
              <a:solidFill>
                <a:prstClr val="black">
                  <a:lumMod val="75000"/>
                  <a:lumOff val="25000"/>
                </a:prstClr>
              </a:solidFill>
              <a:latin typeface="Corbe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7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71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76.xml"/><Relationship Id="rId1" Type="http://schemas.openxmlformats.org/officeDocument/2006/relationships/tags" Target="../tags/tag2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6.xml"/><Relationship Id="rId1" Type="http://schemas.openxmlformats.org/officeDocument/2006/relationships/tags" Target="../tags/tag23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9.xml"/><Relationship Id="rId5" Type="http://schemas.openxmlformats.org/officeDocument/2006/relationships/image" Target="../media/image9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5" r="963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7460" y="2801727"/>
            <a:ext cx="10344539" cy="2600698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1. Сущность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и методология противодействия коррупции. Особенности коррупционных проявлений в системе образования и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в сфере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науки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5411757"/>
            <a:ext cx="7965436" cy="657652"/>
          </a:xfrm>
        </p:spPr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10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4806" y="10"/>
            <a:ext cx="11537431" cy="64435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u-RU" sz="2800" dirty="0"/>
              <a:t>Для </a:t>
            </a:r>
            <a:r>
              <a:rPr lang="ru-RU" sz="2800" dirty="0" smtClean="0"/>
              <a:t>противодействия коррупции </a:t>
            </a:r>
            <a:r>
              <a:rPr lang="ru-RU" sz="2800" dirty="0"/>
              <a:t>характерно то, что она осуществляется: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759736397"/>
              </p:ext>
            </p:extLst>
          </p:nvPr>
        </p:nvGraphicFramePr>
        <p:xfrm>
          <a:off x="104933" y="734526"/>
          <a:ext cx="11966179" cy="5570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454185" y="6291618"/>
            <a:ext cx="914400" cy="566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4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11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4806" y="10"/>
            <a:ext cx="11404973" cy="105086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Системный характер российской коррупции: системный подход к противодействию коррупции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836711878"/>
              </p:ext>
            </p:extLst>
          </p:nvPr>
        </p:nvGraphicFramePr>
        <p:xfrm>
          <a:off x="104933" y="1037230"/>
          <a:ext cx="11966179" cy="5537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454185" y="6291618"/>
            <a:ext cx="914400" cy="566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4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 Mão Masculina Está Mostrando O Dedo Para A Atenção Do Pagamento A Algo  Importante Foto de Stock - Imagem de humano, conceito: 125650896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4" r="9124"/>
          <a:stretch>
            <a:fillRect/>
          </a:stretch>
        </p:blipFill>
        <p:spPr bwMode="auto">
          <a:xfrm>
            <a:off x="6782939" y="0"/>
            <a:ext cx="5409063" cy="637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46163" y="1746914"/>
            <a:ext cx="7841969" cy="3043450"/>
          </a:xfrm>
        </p:spPr>
        <p:txBody>
          <a:bodyPr anchor="t"/>
          <a:lstStyle/>
          <a:p>
            <a:pPr marL="0" indent="3556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chemeClr val="tx1"/>
                </a:solidFill>
                <a:cs typeface="Arial" panose="020B0604020202020204" pitchFamily="34" charset="0"/>
              </a:rPr>
              <a:t>Системность коррупции может быть устранена только в случае сведения к нулю возможности совершения коррупционных действий во всех сферах жизнедеятельности социума.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12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6161" y="5813946"/>
            <a:ext cx="11345846" cy="6005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5987" y="6414449"/>
            <a:ext cx="914400" cy="416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720054" y="317851"/>
            <a:ext cx="10655680" cy="103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Clr>
                <a:srgbClr val="2A3538"/>
              </a:buClr>
              <a:buSzPts val="9000"/>
              <a:buFont typeface="Arial"/>
              <a:buNone/>
            </a:pPr>
            <a:r>
              <a:rPr lang="ru-RU" sz="2400" kern="0" dirty="0">
                <a:solidFill>
                  <a:srgbClr val="2A3538"/>
                </a:solidFill>
                <a:cs typeface="Arial"/>
                <a:sym typeface="Arial"/>
              </a:rPr>
              <a:t>Системная стратегия по устранению причин коррупции и созданию условий, препятствующих ее возникновению</a:t>
            </a:r>
            <a:endParaRPr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25680"/>
              </p:ext>
            </p:extLst>
          </p:nvPr>
        </p:nvGraphicFramePr>
        <p:xfrm>
          <a:off x="559558" y="1351128"/>
          <a:ext cx="11150222" cy="4732020"/>
        </p:xfrm>
        <a:graphic>
          <a:graphicData uri="http://schemas.openxmlformats.org/drawingml/2006/table">
            <a:tbl>
              <a:tblPr firstRow="1" firstCol="1" bandRow="1"/>
              <a:tblGrid>
                <a:gridCol w="2786681"/>
                <a:gridCol w="2787847"/>
                <a:gridCol w="2787847"/>
                <a:gridCol w="2787847"/>
              </a:tblGrid>
              <a:tr h="126187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Политическая сфера</a:t>
                      </a:r>
                    </a:p>
                  </a:txBody>
                  <a:tcPr marL="62551" marR="62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Экономическая сфера</a:t>
                      </a:r>
                    </a:p>
                  </a:txBody>
                  <a:tcPr marL="62551" marR="62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Социальная сфера</a:t>
                      </a:r>
                    </a:p>
                  </a:txBody>
                  <a:tcPr marL="62551" marR="62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Совершенствование управленческих технологий в госсекторе</a:t>
                      </a:r>
                    </a:p>
                  </a:txBody>
                  <a:tcPr marL="62551" marR="62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70148">
                <a:tc>
                  <a:txBody>
                    <a:bodyPr/>
                    <a:lstStyle/>
                    <a:p>
                      <a:pPr marL="0" indent="177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Развитие политической ответственности – конкуренция политических партий; прозрачность финансирования и процедуры голосования; соблюдение правил по предотвращению конфликта интересов</a:t>
                      </a:r>
                    </a:p>
                  </a:txBody>
                  <a:tcPr marL="62551" marR="62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77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Развитие конкуренции в частном секторе – реструктуризация монополий; прозрачность корпоративного менеджмента; расширение прав бизнес-ассоциаций; снижение барьеров выхода на рынок</a:t>
                      </a:r>
                    </a:p>
                  </a:txBody>
                  <a:tcPr marL="62551" marR="62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77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Расширение возможностей участия гражданского общества</a:t>
                      </a:r>
                    </a:p>
                  </a:txBody>
                  <a:tcPr marL="62551" marR="62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2730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8125" algn="l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Соблюдение открытых регламентов;</a:t>
                      </a:r>
                    </a:p>
                    <a:p>
                      <a:pPr marL="0" lvl="0" indent="2730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8125" algn="l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Прозрачность бюджетного финансирования;</a:t>
                      </a:r>
                    </a:p>
                    <a:p>
                      <a:pPr marL="0" lvl="0" indent="2730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8125" algn="l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Прозрачность государственного администрирования.</a:t>
                      </a:r>
                    </a:p>
                  </a:txBody>
                  <a:tcPr marL="62551" marR="62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29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Коррупция — это пробле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15082"/>
              </p:ext>
            </p:extLst>
          </p:nvPr>
        </p:nvGraphicFramePr>
        <p:xfrm>
          <a:off x="431800" y="1173707"/>
          <a:ext cx="11328400" cy="4831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14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4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32000" y="327546"/>
            <a:ext cx="11328000" cy="91440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u-RU" sz="3600" dirty="0" smtClean="0"/>
              <a:t>Цель  противодействия коррупции»</a:t>
            </a:r>
            <a:endParaRPr lang="ru-RU" sz="3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15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54185" y="6393976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025" y="1549463"/>
            <a:ext cx="112594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800" dirty="0">
                <a:solidFill>
                  <a:srgbClr val="C00000"/>
                </a:solidFill>
              </a:rPr>
              <a:t>Целью противодействия коррупции</a:t>
            </a:r>
            <a:r>
              <a:rPr lang="ru-RU" sz="2800" dirty="0">
                <a:solidFill>
                  <a:prstClr val="black"/>
                </a:solidFill>
              </a:rPr>
              <a:t> является защита общества, государства и человека, его прав и свобод от угроз и неблагоприятных последствий, порождаемых коррупцией, искоренение причин и условий, ее порождающих.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87" y="3480982"/>
            <a:ext cx="3574908" cy="268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98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ru-RU" dirty="0" smtClean="0"/>
              <a:t>Принципы  противодействия коррупции»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2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ru-RU" sz="2000" dirty="0"/>
              <a:t>(ст. </a:t>
            </a:r>
            <a:r>
              <a:rPr lang="ru-RU" sz="2000" dirty="0" smtClean="0"/>
              <a:t>2 </a:t>
            </a:r>
            <a:r>
              <a:rPr lang="ru-RU" sz="2000" dirty="0"/>
              <a:t>Федерального закона от 25 декабря 2008 г. № 273-ФЗ «О противодействии коррупции</a:t>
            </a:r>
            <a:r>
              <a:rPr lang="ru-RU" sz="2000" dirty="0" smtClean="0"/>
              <a:t>»)</a:t>
            </a: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16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54185" y="6393976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025" y="1549463"/>
            <a:ext cx="1125940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200" dirty="0">
                <a:solidFill>
                  <a:prstClr val="black"/>
                </a:solidFill>
              </a:rPr>
              <a:t>Противодействие коррупции в Российской Федерации базируется на следующих </a:t>
            </a:r>
            <a:r>
              <a:rPr lang="ru-RU" sz="2200" dirty="0">
                <a:solidFill>
                  <a:srgbClr val="C00000"/>
                </a:solidFill>
              </a:rPr>
              <a:t>основных принципах</a:t>
            </a:r>
            <a:r>
              <a:rPr lang="ru-RU" sz="2200" dirty="0">
                <a:solidFill>
                  <a:prstClr val="black"/>
                </a:solidFill>
              </a:rPr>
              <a:t>:</a:t>
            </a:r>
          </a:p>
          <a:p>
            <a:pPr indent="355600" algn="just"/>
            <a:r>
              <a:rPr lang="ru-RU" sz="2200" dirty="0">
                <a:solidFill>
                  <a:prstClr val="black"/>
                </a:solidFill>
              </a:rPr>
              <a:t>1) признание, обеспечение и защита основных прав и свобод человека и гражданина;</a:t>
            </a:r>
          </a:p>
          <a:p>
            <a:pPr indent="355600" algn="just"/>
            <a:r>
              <a:rPr lang="ru-RU" sz="2200" dirty="0">
                <a:solidFill>
                  <a:prstClr val="black"/>
                </a:solidFill>
              </a:rPr>
              <a:t>2) законность;</a:t>
            </a:r>
          </a:p>
          <a:p>
            <a:pPr indent="355600" algn="just"/>
            <a:r>
              <a:rPr lang="ru-RU" sz="2200" dirty="0">
                <a:solidFill>
                  <a:prstClr val="black"/>
                </a:solidFill>
              </a:rPr>
              <a:t>3) публичность и открытость деятельности государственных органов и органов местного самоуправления;</a:t>
            </a:r>
          </a:p>
          <a:p>
            <a:pPr indent="355600" algn="just"/>
            <a:r>
              <a:rPr lang="ru-RU" sz="2200" dirty="0">
                <a:solidFill>
                  <a:prstClr val="black"/>
                </a:solidFill>
              </a:rPr>
              <a:t>4) неотвратимость ответственности за совершение коррупционных правонарушений;</a:t>
            </a:r>
          </a:p>
          <a:p>
            <a:pPr indent="355600" algn="just"/>
            <a:r>
              <a:rPr lang="ru-RU" sz="2200" dirty="0">
                <a:solidFill>
                  <a:prstClr val="black"/>
                </a:solidFill>
              </a:rPr>
              <a:t>5) комплексное использование политических, организационных, информационно-пропагандистских, социально-экономических, правовых, специальных и иных мер;</a:t>
            </a:r>
          </a:p>
          <a:p>
            <a:pPr indent="355600" algn="just"/>
            <a:r>
              <a:rPr lang="ru-RU" sz="2200" dirty="0">
                <a:solidFill>
                  <a:prstClr val="black"/>
                </a:solidFill>
              </a:rPr>
              <a:t>6) приоритетное применение мер по предупреждению коррупции;</a:t>
            </a:r>
          </a:p>
          <a:p>
            <a:pPr indent="355600" algn="just"/>
            <a:r>
              <a:rPr lang="ru-RU" sz="2200" dirty="0">
                <a:solidFill>
                  <a:prstClr val="black"/>
                </a:solidFill>
              </a:rPr>
              <a:t>7) сотрудничество государства с институтами гражданского общества, международными организациями и физическими лицами </a:t>
            </a:r>
          </a:p>
        </p:txBody>
      </p:sp>
    </p:spTree>
    <p:extLst>
      <p:ext uri="{BB962C8B-B14F-4D97-AF65-F5344CB8AC3E}">
        <p14:creationId xmlns:p14="http://schemas.microsoft.com/office/powerpoint/2010/main" val="53763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Проходные баллы&amp;quot; заключительного этапа ВсОШ - 2016 — Центр поддержки  одаренных детей ХКИР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24" y="4774878"/>
            <a:ext cx="2378813" cy="172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ru-RU" dirty="0" smtClean="0"/>
              <a:t>Основные направления  противодействия коррупции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2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ru-RU" sz="2000" dirty="0"/>
              <a:t>(ст. </a:t>
            </a:r>
            <a:r>
              <a:rPr lang="ru-RU" sz="2000" dirty="0" smtClean="0"/>
              <a:t>2 </a:t>
            </a:r>
            <a:r>
              <a:rPr lang="ru-RU" sz="2000" dirty="0"/>
              <a:t>Федерального закона от 25 декабря 2008 г. № 273-ФЗ «О противодействии коррупции</a:t>
            </a:r>
            <a:r>
              <a:rPr lang="ru-RU" sz="2000" dirty="0" smtClean="0"/>
              <a:t>»)</a:t>
            </a: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17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54185" y="6393976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021" y="1412980"/>
            <a:ext cx="112594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400" dirty="0">
                <a:solidFill>
                  <a:prstClr val="black"/>
                </a:solidFill>
              </a:rPr>
              <a:t>Противодействие коррупции осуществляется по </a:t>
            </a:r>
            <a:r>
              <a:rPr lang="ru-RU" sz="2400" dirty="0" smtClean="0">
                <a:solidFill>
                  <a:prstClr val="black"/>
                </a:solidFill>
              </a:rPr>
              <a:t>основным </a:t>
            </a:r>
            <a:r>
              <a:rPr lang="ru-RU" sz="2400" dirty="0">
                <a:solidFill>
                  <a:prstClr val="black"/>
                </a:solidFill>
              </a:rPr>
              <a:t>направлениям:</a:t>
            </a:r>
          </a:p>
          <a:p>
            <a:pPr indent="355600" algn="just"/>
            <a:r>
              <a:rPr lang="ru-RU" sz="2400" dirty="0">
                <a:solidFill>
                  <a:prstClr val="black"/>
                </a:solidFill>
              </a:rPr>
              <a:t>1) </a:t>
            </a:r>
            <a:r>
              <a:rPr lang="ru-RU" sz="2400" b="1" i="1" dirty="0">
                <a:solidFill>
                  <a:prstClr val="black"/>
                </a:solidFill>
              </a:rPr>
              <a:t>борьба с проявлениями коррупции и коррупционерами </a:t>
            </a:r>
            <a:r>
              <a:rPr lang="ru-RU" sz="2400" dirty="0">
                <a:solidFill>
                  <a:prstClr val="black"/>
                </a:solidFill>
              </a:rPr>
              <a:t>путем непосредственного воздействия на участников коррупционных отношений любыми законными способами, в том числе с помощью административного и уголовного наказания, в целях пресечения их противоправной деятельности;</a:t>
            </a:r>
          </a:p>
          <a:p>
            <a:pPr indent="355600" algn="just"/>
            <a:r>
              <a:rPr lang="ru-RU" sz="2400" dirty="0">
                <a:solidFill>
                  <a:prstClr val="black"/>
                </a:solidFill>
              </a:rPr>
              <a:t>2) </a:t>
            </a:r>
            <a:r>
              <a:rPr lang="ru-RU" sz="2400" b="1" i="1" dirty="0">
                <a:solidFill>
                  <a:prstClr val="black"/>
                </a:solidFill>
              </a:rPr>
              <a:t>предупреждение </a:t>
            </a:r>
            <a:r>
              <a:rPr lang="ru-RU" sz="2400" b="1" i="1" dirty="0" smtClean="0">
                <a:solidFill>
                  <a:prstClr val="black"/>
                </a:solidFill>
              </a:rPr>
              <a:t>коррупции (профилактика) </a:t>
            </a:r>
            <a:r>
              <a:rPr lang="ru-RU" sz="2400" dirty="0">
                <a:solidFill>
                  <a:prstClr val="black"/>
                </a:solidFill>
              </a:rPr>
              <a:t>посредством устранения причин и условий, способствующих совершению коррупционных правонарушений.</a:t>
            </a:r>
          </a:p>
          <a:p>
            <a:pPr indent="355600" algn="just"/>
            <a:r>
              <a:rPr lang="ru-RU" sz="2400" dirty="0" smtClean="0">
                <a:solidFill>
                  <a:prstClr val="black"/>
                </a:solidFill>
              </a:rPr>
              <a:t>3) </a:t>
            </a:r>
            <a:r>
              <a:rPr lang="ru-RU" sz="2400" b="1" i="1" dirty="0">
                <a:solidFill>
                  <a:prstClr val="black"/>
                </a:solidFill>
              </a:rPr>
              <a:t>минимизация и (или) ликвидация последствий </a:t>
            </a:r>
            <a:r>
              <a:rPr lang="ru-RU" sz="2400" dirty="0">
                <a:solidFill>
                  <a:prstClr val="black"/>
                </a:solidFill>
              </a:rPr>
              <a:t>коррупционных правонарушений</a:t>
            </a:r>
            <a:r>
              <a:rPr lang="ru-RU" sz="22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836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18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54185" y="6393976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0281" y="440830"/>
            <a:ext cx="10693023" cy="304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indent="355600" algn="just"/>
            <a:r>
              <a:rPr lang="ru-RU" sz="2400" dirty="0">
                <a:solidFill>
                  <a:srgbClr val="C00000"/>
                </a:solidFill>
              </a:rPr>
              <a:t>Механизм противодействия коррупции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современных </a:t>
            </a:r>
            <a:r>
              <a:rPr lang="ru-RU" sz="2400" dirty="0">
                <a:solidFill>
                  <a:prstClr val="black"/>
                </a:solidFill>
              </a:rPr>
              <a:t>правовых государств ориентирован на комплексное применение широкого спектра мер правового, организационно-кадрового и просветительско-воспитательного характера. </a:t>
            </a:r>
          </a:p>
          <a:p>
            <a:pPr indent="355600" algn="just"/>
            <a:r>
              <a:rPr lang="ru-RU" sz="2400" dirty="0">
                <a:solidFill>
                  <a:prstClr val="black"/>
                </a:solidFill>
              </a:rPr>
              <a:t>Нацелен он, прежде всего, на выявление первопричин и зон наиболее серьезных коррупционных рисков, предупреждения и профилактики возможных коррупционных проявлений. </a:t>
            </a:r>
          </a:p>
          <a:p>
            <a:pPr indent="355600" algn="just"/>
            <a:r>
              <a:rPr lang="ru-RU" sz="2400" dirty="0">
                <a:solidFill>
                  <a:prstClr val="black"/>
                </a:solidFill>
              </a:rPr>
              <a:t>Осуществляется это в рамках всеобъемлющих </a:t>
            </a:r>
            <a:r>
              <a:rPr lang="ru-RU" sz="2400" dirty="0">
                <a:solidFill>
                  <a:srgbClr val="C00000"/>
                </a:solidFill>
              </a:rPr>
              <a:t>национальных стратегий </a:t>
            </a:r>
            <a:r>
              <a:rPr lang="ru-RU" sz="2400" dirty="0">
                <a:solidFill>
                  <a:prstClr val="black"/>
                </a:solidFill>
              </a:rPr>
              <a:t>антикоррупционного действия.</a:t>
            </a:r>
          </a:p>
        </p:txBody>
      </p:sp>
      <p:pic>
        <p:nvPicPr>
          <p:cNvPr id="14343" name="Picture 7" descr="Стратегия – ВЦО ЛЖВ – Региональная &amp;quot;сеть сетей&amp;quot; людей живущих с 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081" y="3643952"/>
            <a:ext cx="4612943" cy="297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4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Линия"/>
          <p:cNvSpPr/>
          <p:nvPr/>
        </p:nvSpPr>
        <p:spPr>
          <a:xfrm>
            <a:off x="949414" y="1547650"/>
            <a:ext cx="734983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2683C6">
                  <a:lumMod val="60000"/>
                  <a:lumOff val="40000"/>
                </a:srgbClr>
              </a:solidFill>
            </a:endParaRPr>
          </a:p>
        </p:txBody>
      </p:sp>
      <p:graphicFrame>
        <p:nvGraphicFramePr>
          <p:cNvPr id="7" name="Таблица"/>
          <p:cNvGraphicFramePr>
            <a:graphicFrameLocks noGrp="1"/>
          </p:cNvGraphicFramePr>
          <p:nvPr>
            <p:ph type="tbl" sz="quarter" idx="20"/>
            <p:extLst>
              <p:ext uri="{D42A27DB-BD31-4B8C-83A1-F6EECF244321}">
                <p14:modId xmlns:p14="http://schemas.microsoft.com/office/powerpoint/2010/main" val="3227040696"/>
              </p:ext>
            </p:extLst>
          </p:nvPr>
        </p:nvGraphicFramePr>
        <p:xfrm>
          <a:off x="606635" y="1720135"/>
          <a:ext cx="10978736" cy="3153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01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08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Стратегия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  <a:p>
                      <a:endParaRPr lang="ru-RU" sz="2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108851" marR="108851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Segoe UI Semibold" panose="020B0702040204020203" pitchFamily="34" charset="0"/>
                        </a:rPr>
                        <a:t>Долговременные цели и концептуальные подходы к их достижению.</a:t>
                      </a:r>
                      <a:endParaRPr lang="ru-RU" sz="2400" b="0" kern="1200" dirty="0">
                        <a:solidFill>
                          <a:schemeClr val="tx1"/>
                        </a:solidFill>
                        <a:latin typeface="Candara" panose="020E0502030303020204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108851" marR="108851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0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Политика</a:t>
                      </a:r>
                    </a:p>
                    <a:p>
                      <a:endParaRPr lang="ru-RU" sz="2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108851" marR="108851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Segoe UI Semibold" panose="020B0702040204020203" pitchFamily="34" charset="0"/>
                        </a:rPr>
                        <a:t>Более детализированные подходы к основным компонентам стратегии, важнейшие принципы и правила</a:t>
                      </a:r>
                      <a:endParaRPr lang="ru-RU" sz="2400" b="0" kern="1200" dirty="0">
                        <a:solidFill>
                          <a:schemeClr val="tx1"/>
                        </a:solidFill>
                        <a:latin typeface="Candara" panose="020E0502030303020204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108851" marR="108851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523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Направления деятельности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  <a:p>
                      <a:endParaRPr lang="ru-RU" sz="2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108851" marR="108851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Segoe UI Semibold" panose="020B0702040204020203" pitchFamily="34" charset="0"/>
                        </a:rPr>
                        <a:t>Конкретные шаги и действия, направленные на        реализацию стратегии и политики: программы и технологии</a:t>
                      </a:r>
                    </a:p>
                  </a:txBody>
                  <a:tcPr marL="108851" marR="108851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5588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685" y="750631"/>
            <a:ext cx="4981432" cy="5445457"/>
          </a:xfrm>
          <a:noFill/>
        </p:spPr>
        <p:txBody>
          <a:bodyPr rtlCol="0" anchor="t"/>
          <a:lstStyle/>
          <a:p>
            <a:pPr marL="0" indent="0">
              <a:buNone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Сущность и методология противодействия коррупции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Коррупционные проявления в системе образования и в сфере </a:t>
            </a: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науки</a:t>
            </a:r>
          </a:p>
        </p:txBody>
      </p:sp>
      <p:sp>
        <p:nvSpPr>
          <p:cNvPr id="20" name="Прямоугольник 19" descr="Контрастный блок">
            <a:extLst>
              <a:ext uri="{FF2B5EF4-FFF2-40B4-BE49-F238E27FC236}">
                <a16:creationId xmlns:a16="http://schemas.microsoft.com/office/drawing/2014/main" xmlns="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780588" y="3655138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0" y="3769962"/>
            <a:ext cx="4648200" cy="985000"/>
          </a:xfrm>
        </p:spPr>
        <p:txBody>
          <a:bodyPr rtlCol="0"/>
          <a:lstStyle/>
          <a:p>
            <a:pPr rtl="0"/>
            <a:r>
              <a:rPr lang="ru-RU" sz="4800" dirty="0"/>
              <a:t>Вопросы лекции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543798" y="4749425"/>
            <a:ext cx="4648202" cy="777921"/>
          </a:xfrm>
        </p:spPr>
        <p:txBody>
          <a:bodyPr rtlCol="0"/>
          <a:lstStyle/>
          <a:p>
            <a:r>
              <a:rPr lang="ru-RU" dirty="0" smtClean="0"/>
              <a:t>Тема 1.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2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3713" y="6428096"/>
            <a:ext cx="914400" cy="214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3717" y="6535572"/>
            <a:ext cx="1096371" cy="259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5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13" name="Прямоугольник"/>
          <p:cNvSpPr/>
          <p:nvPr/>
        </p:nvSpPr>
        <p:spPr>
          <a:xfrm>
            <a:off x="6384038" y="2060848"/>
            <a:ext cx="5184575" cy="4212314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defTabSz="685800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endParaRPr lang="en-US" sz="1600" b="1">
              <a:solidFill>
                <a:srgbClr val="CEDBE6">
                  <a:lumMod val="50000"/>
                </a:srgbClr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1"/>
          </p:nvPr>
        </p:nvSpPr>
        <p:spPr>
          <a:xfrm>
            <a:off x="7314408" y="3284984"/>
            <a:ext cx="4062181" cy="239864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andara" panose="020E0502030303020204" pitchFamily="34" charset="0"/>
              </a:rPr>
              <a:t>Искоренение причин и условий, порождающих коррупцию в российском обществе. </a:t>
            </a:r>
          </a:p>
        </p:txBody>
      </p:sp>
      <p:sp>
        <p:nvSpPr>
          <p:cNvPr id="7" name="Текст 1"/>
          <p:cNvSpPr>
            <a:spLocks noGrp="1"/>
          </p:cNvSpPr>
          <p:nvPr>
            <p:ph type="body" sz="quarter" idx="20"/>
          </p:nvPr>
        </p:nvSpPr>
        <p:spPr>
          <a:xfrm>
            <a:off x="7344141" y="2204864"/>
            <a:ext cx="4128459" cy="363538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Цель Национальной стратегии противодействия коррупции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Иконка"/>
          <p:cNvSpPr>
            <a:spLocks noChangeAspect="1" noEditPoints="1"/>
          </p:cNvSpPr>
          <p:nvPr/>
        </p:nvSpPr>
        <p:spPr bwMode="auto">
          <a:xfrm>
            <a:off x="6768075" y="2420897"/>
            <a:ext cx="398228" cy="449485"/>
          </a:xfrm>
          <a:custGeom>
            <a:avLst/>
            <a:gdLst>
              <a:gd name="T0" fmla="*/ 52 w 128"/>
              <a:gd name="T1" fmla="*/ 181 h 192"/>
              <a:gd name="T2" fmla="*/ 52 w 128"/>
              <a:gd name="T3" fmla="*/ 185 h 192"/>
              <a:gd name="T4" fmla="*/ 59 w 128"/>
              <a:gd name="T5" fmla="*/ 192 h 192"/>
              <a:gd name="T6" fmla="*/ 68 w 128"/>
              <a:gd name="T7" fmla="*/ 192 h 192"/>
              <a:gd name="T8" fmla="*/ 76 w 128"/>
              <a:gd name="T9" fmla="*/ 185 h 192"/>
              <a:gd name="T10" fmla="*/ 76 w 128"/>
              <a:gd name="T11" fmla="*/ 181 h 192"/>
              <a:gd name="T12" fmla="*/ 90 w 128"/>
              <a:gd name="T13" fmla="*/ 164 h 192"/>
              <a:gd name="T14" fmla="*/ 37 w 128"/>
              <a:gd name="T15" fmla="*/ 164 h 192"/>
              <a:gd name="T16" fmla="*/ 52 w 128"/>
              <a:gd name="T17" fmla="*/ 181 h 192"/>
              <a:gd name="T18" fmla="*/ 90 w 128"/>
              <a:gd name="T19" fmla="*/ 144 h 192"/>
              <a:gd name="T20" fmla="*/ 38 w 128"/>
              <a:gd name="T21" fmla="*/ 144 h 192"/>
              <a:gd name="T22" fmla="*/ 32 w 128"/>
              <a:gd name="T23" fmla="*/ 150 h 192"/>
              <a:gd name="T24" fmla="*/ 38 w 128"/>
              <a:gd name="T25" fmla="*/ 156 h 192"/>
              <a:gd name="T26" fmla="*/ 90 w 128"/>
              <a:gd name="T27" fmla="*/ 156 h 192"/>
              <a:gd name="T28" fmla="*/ 96 w 128"/>
              <a:gd name="T29" fmla="*/ 150 h 192"/>
              <a:gd name="T30" fmla="*/ 90 w 128"/>
              <a:gd name="T31" fmla="*/ 144 h 192"/>
              <a:gd name="T32" fmla="*/ 63 w 128"/>
              <a:gd name="T33" fmla="*/ 20 h 192"/>
              <a:gd name="T34" fmla="*/ 20 w 128"/>
              <a:gd name="T35" fmla="*/ 70 h 192"/>
              <a:gd name="T36" fmla="*/ 25 w 128"/>
              <a:gd name="T37" fmla="*/ 76 h 192"/>
              <a:gd name="T38" fmla="*/ 31 w 128"/>
              <a:gd name="T39" fmla="*/ 70 h 192"/>
              <a:gd name="T40" fmla="*/ 63 w 128"/>
              <a:gd name="T41" fmla="*/ 31 h 192"/>
              <a:gd name="T42" fmla="*/ 68 w 128"/>
              <a:gd name="T43" fmla="*/ 26 h 192"/>
              <a:gd name="T44" fmla="*/ 63 w 128"/>
              <a:gd name="T45" fmla="*/ 20 h 192"/>
              <a:gd name="T46" fmla="*/ 64 w 128"/>
              <a:gd name="T47" fmla="*/ 0 h 192"/>
              <a:gd name="T48" fmla="*/ 0 w 128"/>
              <a:gd name="T49" fmla="*/ 65 h 192"/>
              <a:gd name="T50" fmla="*/ 5 w 128"/>
              <a:gd name="T51" fmla="*/ 90 h 192"/>
              <a:gd name="T52" fmla="*/ 6 w 128"/>
              <a:gd name="T53" fmla="*/ 93 h 192"/>
              <a:gd name="T54" fmla="*/ 17 w 128"/>
              <a:gd name="T55" fmla="*/ 110 h 192"/>
              <a:gd name="T56" fmla="*/ 33 w 128"/>
              <a:gd name="T57" fmla="*/ 136 h 192"/>
              <a:gd name="T58" fmla="*/ 95 w 128"/>
              <a:gd name="T59" fmla="*/ 136 h 192"/>
              <a:gd name="T60" fmla="*/ 111 w 128"/>
              <a:gd name="T61" fmla="*/ 110 h 192"/>
              <a:gd name="T62" fmla="*/ 122 w 128"/>
              <a:gd name="T63" fmla="*/ 93 h 192"/>
              <a:gd name="T64" fmla="*/ 123 w 128"/>
              <a:gd name="T65" fmla="*/ 90 h 192"/>
              <a:gd name="T66" fmla="*/ 128 w 128"/>
              <a:gd name="T67" fmla="*/ 65 h 192"/>
              <a:gd name="T68" fmla="*/ 64 w 128"/>
              <a:gd name="T69" fmla="*/ 0 h 192"/>
              <a:gd name="T70" fmla="*/ 112 w 128"/>
              <a:gd name="T71" fmla="*/ 85 h 192"/>
              <a:gd name="T72" fmla="*/ 111 w 128"/>
              <a:gd name="T73" fmla="*/ 88 h 192"/>
              <a:gd name="T74" fmla="*/ 102 w 128"/>
              <a:gd name="T75" fmla="*/ 102 h 192"/>
              <a:gd name="T76" fmla="*/ 101 w 128"/>
              <a:gd name="T77" fmla="*/ 102 h 192"/>
              <a:gd name="T78" fmla="*/ 101 w 128"/>
              <a:gd name="T79" fmla="*/ 103 h 192"/>
              <a:gd name="T80" fmla="*/ 88 w 128"/>
              <a:gd name="T81" fmla="*/ 124 h 192"/>
              <a:gd name="T82" fmla="*/ 40 w 128"/>
              <a:gd name="T83" fmla="*/ 124 h 192"/>
              <a:gd name="T84" fmla="*/ 27 w 128"/>
              <a:gd name="T85" fmla="*/ 103 h 192"/>
              <a:gd name="T86" fmla="*/ 27 w 128"/>
              <a:gd name="T87" fmla="*/ 102 h 192"/>
              <a:gd name="T88" fmla="*/ 26 w 128"/>
              <a:gd name="T89" fmla="*/ 102 h 192"/>
              <a:gd name="T90" fmla="*/ 17 w 128"/>
              <a:gd name="T91" fmla="*/ 88 h 192"/>
              <a:gd name="T92" fmla="*/ 16 w 128"/>
              <a:gd name="T93" fmla="*/ 85 h 192"/>
              <a:gd name="T94" fmla="*/ 12 w 128"/>
              <a:gd name="T95" fmla="*/ 65 h 192"/>
              <a:gd name="T96" fmla="*/ 64 w 128"/>
              <a:gd name="T97" fmla="*/ 12 h 192"/>
              <a:gd name="T98" fmla="*/ 116 w 128"/>
              <a:gd name="T99" fmla="*/ 65 h 192"/>
              <a:gd name="T100" fmla="*/ 112 w 128"/>
              <a:gd name="T101" fmla="*/ 8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8" h="192">
                <a:moveTo>
                  <a:pt x="52" y="181"/>
                </a:moveTo>
                <a:cubicBezTo>
                  <a:pt x="52" y="185"/>
                  <a:pt x="52" y="185"/>
                  <a:pt x="52" y="185"/>
                </a:cubicBezTo>
                <a:cubicBezTo>
                  <a:pt x="52" y="189"/>
                  <a:pt x="55" y="192"/>
                  <a:pt x="59" y="192"/>
                </a:cubicBezTo>
                <a:cubicBezTo>
                  <a:pt x="68" y="192"/>
                  <a:pt x="68" y="192"/>
                  <a:pt x="68" y="192"/>
                </a:cubicBezTo>
                <a:cubicBezTo>
                  <a:pt x="72" y="192"/>
                  <a:pt x="76" y="189"/>
                  <a:pt x="76" y="185"/>
                </a:cubicBezTo>
                <a:cubicBezTo>
                  <a:pt x="76" y="181"/>
                  <a:pt x="76" y="181"/>
                  <a:pt x="76" y="181"/>
                </a:cubicBezTo>
                <a:cubicBezTo>
                  <a:pt x="84" y="181"/>
                  <a:pt x="90" y="172"/>
                  <a:pt x="90" y="164"/>
                </a:cubicBezTo>
                <a:cubicBezTo>
                  <a:pt x="37" y="164"/>
                  <a:pt x="37" y="164"/>
                  <a:pt x="37" y="164"/>
                </a:cubicBezTo>
                <a:cubicBezTo>
                  <a:pt x="37" y="172"/>
                  <a:pt x="44" y="180"/>
                  <a:pt x="52" y="181"/>
                </a:cubicBezTo>
                <a:close/>
                <a:moveTo>
                  <a:pt x="90" y="144"/>
                </a:moveTo>
                <a:cubicBezTo>
                  <a:pt x="38" y="144"/>
                  <a:pt x="38" y="144"/>
                  <a:pt x="38" y="144"/>
                </a:cubicBezTo>
                <a:cubicBezTo>
                  <a:pt x="35" y="144"/>
                  <a:pt x="32" y="147"/>
                  <a:pt x="32" y="150"/>
                </a:cubicBezTo>
                <a:cubicBezTo>
                  <a:pt x="32" y="153"/>
                  <a:pt x="35" y="156"/>
                  <a:pt x="38" y="156"/>
                </a:cubicBezTo>
                <a:cubicBezTo>
                  <a:pt x="90" y="156"/>
                  <a:pt x="90" y="156"/>
                  <a:pt x="90" y="156"/>
                </a:cubicBezTo>
                <a:cubicBezTo>
                  <a:pt x="93" y="156"/>
                  <a:pt x="96" y="153"/>
                  <a:pt x="96" y="150"/>
                </a:cubicBezTo>
                <a:cubicBezTo>
                  <a:pt x="96" y="147"/>
                  <a:pt x="93" y="144"/>
                  <a:pt x="90" y="144"/>
                </a:cubicBezTo>
                <a:close/>
                <a:moveTo>
                  <a:pt x="63" y="20"/>
                </a:moveTo>
                <a:cubicBezTo>
                  <a:pt x="37" y="20"/>
                  <a:pt x="20" y="38"/>
                  <a:pt x="20" y="70"/>
                </a:cubicBezTo>
                <a:cubicBezTo>
                  <a:pt x="20" y="73"/>
                  <a:pt x="22" y="76"/>
                  <a:pt x="25" y="76"/>
                </a:cubicBezTo>
                <a:cubicBezTo>
                  <a:pt x="28" y="76"/>
                  <a:pt x="31" y="73"/>
                  <a:pt x="31" y="70"/>
                </a:cubicBezTo>
                <a:cubicBezTo>
                  <a:pt x="31" y="44"/>
                  <a:pt x="43" y="31"/>
                  <a:pt x="63" y="31"/>
                </a:cubicBezTo>
                <a:cubicBezTo>
                  <a:pt x="66" y="31"/>
                  <a:pt x="68" y="29"/>
                  <a:pt x="68" y="26"/>
                </a:cubicBezTo>
                <a:cubicBezTo>
                  <a:pt x="68" y="22"/>
                  <a:pt x="66" y="20"/>
                  <a:pt x="63" y="20"/>
                </a:cubicBezTo>
                <a:close/>
                <a:moveTo>
                  <a:pt x="64" y="0"/>
                </a:moveTo>
                <a:cubicBezTo>
                  <a:pt x="29" y="0"/>
                  <a:pt x="0" y="29"/>
                  <a:pt x="0" y="65"/>
                </a:cubicBezTo>
                <a:cubicBezTo>
                  <a:pt x="0" y="74"/>
                  <a:pt x="2" y="82"/>
                  <a:pt x="5" y="90"/>
                </a:cubicBezTo>
                <a:cubicBezTo>
                  <a:pt x="5" y="91"/>
                  <a:pt x="5" y="92"/>
                  <a:pt x="6" y="93"/>
                </a:cubicBezTo>
                <a:cubicBezTo>
                  <a:pt x="9" y="99"/>
                  <a:pt x="12" y="105"/>
                  <a:pt x="17" y="110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95" y="136"/>
                  <a:pt x="95" y="136"/>
                  <a:pt x="95" y="136"/>
                </a:cubicBezTo>
                <a:cubicBezTo>
                  <a:pt x="111" y="110"/>
                  <a:pt x="111" y="110"/>
                  <a:pt x="111" y="110"/>
                </a:cubicBezTo>
                <a:cubicBezTo>
                  <a:pt x="116" y="105"/>
                  <a:pt x="119" y="99"/>
                  <a:pt x="122" y="93"/>
                </a:cubicBezTo>
                <a:cubicBezTo>
                  <a:pt x="123" y="92"/>
                  <a:pt x="123" y="91"/>
                  <a:pt x="123" y="90"/>
                </a:cubicBezTo>
                <a:cubicBezTo>
                  <a:pt x="126" y="82"/>
                  <a:pt x="128" y="74"/>
                  <a:pt x="128" y="65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112" y="85"/>
                </a:moveTo>
                <a:cubicBezTo>
                  <a:pt x="112" y="86"/>
                  <a:pt x="111" y="87"/>
                  <a:pt x="111" y="88"/>
                </a:cubicBezTo>
                <a:cubicBezTo>
                  <a:pt x="109" y="93"/>
                  <a:pt x="106" y="97"/>
                  <a:pt x="102" y="102"/>
                </a:cubicBezTo>
                <a:cubicBezTo>
                  <a:pt x="101" y="102"/>
                  <a:pt x="101" y="102"/>
                  <a:pt x="101" y="102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88" y="124"/>
                  <a:pt x="88" y="124"/>
                  <a:pt x="88" y="124"/>
                </a:cubicBezTo>
                <a:cubicBezTo>
                  <a:pt x="40" y="124"/>
                  <a:pt x="40" y="124"/>
                  <a:pt x="40" y="124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02"/>
                  <a:pt x="27" y="102"/>
                  <a:pt x="27" y="102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2" y="97"/>
                  <a:pt x="19" y="93"/>
                  <a:pt x="17" y="88"/>
                </a:cubicBezTo>
                <a:cubicBezTo>
                  <a:pt x="17" y="87"/>
                  <a:pt x="16" y="86"/>
                  <a:pt x="16" y="85"/>
                </a:cubicBezTo>
                <a:cubicBezTo>
                  <a:pt x="13" y="79"/>
                  <a:pt x="12" y="72"/>
                  <a:pt x="12" y="65"/>
                </a:cubicBezTo>
                <a:cubicBezTo>
                  <a:pt x="12" y="36"/>
                  <a:pt x="35" y="12"/>
                  <a:pt x="64" y="12"/>
                </a:cubicBezTo>
                <a:cubicBezTo>
                  <a:pt x="93" y="12"/>
                  <a:pt x="116" y="36"/>
                  <a:pt x="116" y="65"/>
                </a:cubicBezTo>
                <a:cubicBezTo>
                  <a:pt x="116" y="72"/>
                  <a:pt x="115" y="79"/>
                  <a:pt x="112" y="85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013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ru-RU" dirty="0" smtClean="0"/>
              <a:t>Направления </a:t>
            </a:r>
            <a:r>
              <a:rPr lang="ru-RU" dirty="0"/>
              <a:t>антикоррупционной деятельности в </a:t>
            </a:r>
            <a:r>
              <a:rPr lang="ru-RU" dirty="0" smtClean="0"/>
              <a:t>РФ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2"/>
          </p:nvPr>
        </p:nvSpPr>
        <p:spPr>
          <a:xfrm>
            <a:off x="431806" y="1008009"/>
            <a:ext cx="11339513" cy="56149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«Национальная </a:t>
            </a:r>
            <a:r>
              <a:rPr lang="ru-RU" sz="2000" dirty="0">
                <a:solidFill>
                  <a:srgbClr val="C00000"/>
                </a:solidFill>
              </a:rPr>
              <a:t>стратегия противодействия </a:t>
            </a:r>
            <a:r>
              <a:rPr lang="ru-RU" sz="2000" dirty="0" smtClean="0">
                <a:solidFill>
                  <a:srgbClr val="C00000"/>
                </a:solidFill>
              </a:rPr>
              <a:t>коррупции», </a:t>
            </a:r>
            <a:r>
              <a:rPr lang="ru-RU" sz="2000" dirty="0">
                <a:solidFill>
                  <a:srgbClr val="C00000"/>
                </a:solidFill>
              </a:rPr>
              <a:t>утвержденная Указом Президента РФ от 13 апреля 2010 г. № 460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21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54185" y="6393976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021" y="1740526"/>
            <a:ext cx="1125940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prstClr val="black"/>
                </a:solidFill>
              </a:rPr>
              <a:t>обеспечение </a:t>
            </a:r>
            <a:r>
              <a:rPr lang="ru-RU" sz="2200" dirty="0">
                <a:solidFill>
                  <a:prstClr val="black"/>
                </a:solidFill>
              </a:rPr>
              <a:t>участия институтов гражданского общества в противодействии коррупции;</a:t>
            </a:r>
          </a:p>
          <a:p>
            <a:pPr indent="35560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prstClr val="black"/>
                </a:solidFill>
              </a:rPr>
              <a:t>повышение </a:t>
            </a:r>
            <a:r>
              <a:rPr lang="ru-RU" sz="2200" dirty="0">
                <a:solidFill>
                  <a:prstClr val="black"/>
                </a:solidFill>
              </a:rPr>
              <a:t>эффективности деятельности органов государственной власти и местного самоуправления по противодействию коррупции;</a:t>
            </a:r>
          </a:p>
          <a:p>
            <a:pPr indent="35560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prstClr val="black"/>
                </a:solidFill>
              </a:rPr>
              <a:t>совершенствование </a:t>
            </a:r>
            <a:r>
              <a:rPr lang="ru-RU" sz="2200" dirty="0">
                <a:solidFill>
                  <a:prstClr val="black"/>
                </a:solidFill>
              </a:rPr>
              <a:t>системы учета государственного имущества и оценки эффективности его использования, процедур и механизмов государственных и муниципальных закупок, работы кадровых служб государственных и муниципальных органов по профилактике коррупционных и других правонарушений;</a:t>
            </a:r>
          </a:p>
          <a:p>
            <a:pPr indent="35560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prstClr val="black"/>
                </a:solidFill>
              </a:rPr>
              <a:t>повышение </a:t>
            </a:r>
            <a:r>
              <a:rPr lang="ru-RU" sz="2200" dirty="0">
                <a:solidFill>
                  <a:prstClr val="black"/>
                </a:solidFill>
              </a:rPr>
              <a:t>качества профессиональной подготовки специалистов в сфере противодействия коррупции;</a:t>
            </a:r>
          </a:p>
          <a:p>
            <a:pPr indent="35560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prstClr val="black"/>
                </a:solidFill>
              </a:rPr>
              <a:t>совершенствование </a:t>
            </a:r>
            <a:r>
              <a:rPr lang="ru-RU" sz="2200" dirty="0">
                <a:solidFill>
                  <a:prstClr val="black"/>
                </a:solidFill>
              </a:rPr>
              <a:t>правоприменительной практики правоохранительных органов и судов по делам, связанным с коррупцией, и др.</a:t>
            </a:r>
          </a:p>
        </p:txBody>
      </p:sp>
    </p:spTree>
    <p:extLst>
      <p:ext uri="{BB962C8B-B14F-4D97-AF65-F5344CB8AC3E}">
        <p14:creationId xmlns:p14="http://schemas.microsoft.com/office/powerpoint/2010/main" val="378234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Коррупция в образовании: казахстанцы смогут наблюдать за распределением  грантов | JAÑARU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" r="274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3952" y="3098042"/>
            <a:ext cx="8548048" cy="1746912"/>
          </a:xfrm>
        </p:spPr>
        <p:txBody>
          <a:bodyPr rtlCol="0" anchor="ctr"/>
          <a:lstStyle/>
          <a:p>
            <a:pPr>
              <a:lnSpc>
                <a:spcPts val="6000"/>
              </a:lnSpc>
            </a:pPr>
            <a:r>
              <a:rPr lang="ru-RU" sz="3200" dirty="0"/>
              <a:t>2.  </a:t>
            </a:r>
            <a:r>
              <a:rPr lang="ru-RU" sz="4400" dirty="0"/>
              <a:t>Коррупционные проявления в системе образования и в сфере науки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16658" y="4844955"/>
            <a:ext cx="8575343" cy="404472"/>
          </a:xfrm>
        </p:spPr>
        <p:txBody>
          <a:bodyPr rtlCol="0" anchor="ctr"/>
          <a:lstStyle/>
          <a:p>
            <a:pPr rtl="0"/>
            <a:r>
              <a:rPr lang="ru-RU" dirty="0" smtClean="0"/>
              <a:t>Тема 1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22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81481" y="6414448"/>
            <a:ext cx="914400" cy="341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59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68066362"/>
              </p:ext>
            </p:extLst>
          </p:nvPr>
        </p:nvGraphicFramePr>
        <p:xfrm>
          <a:off x="677916" y="204952"/>
          <a:ext cx="11020097" cy="6290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488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 Mão Masculina Está Mostrando O Dedo Para A Atenção Do Pagamento A Algo  Importante Foto de Stock - Imagem de humano, conceito: 125650896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4" r="9124"/>
          <a:stretch>
            <a:fillRect/>
          </a:stretch>
        </p:blipFill>
        <p:spPr bwMode="auto">
          <a:xfrm>
            <a:off x="6782939" y="0"/>
            <a:ext cx="5409063" cy="637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46163" y="548735"/>
            <a:ext cx="7841969" cy="7176368"/>
          </a:xfrm>
        </p:spPr>
        <p:txBody>
          <a:bodyPr anchor="t"/>
          <a:lstStyle/>
          <a:p>
            <a:pPr marL="0" indent="3556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  <a:cs typeface="Arial" panose="020B0604020202020204" pitchFamily="34" charset="0"/>
              </a:rPr>
              <a:t>«Опасность коррупции в образовании заключается в том, что происходит дезориентация участвующих в данном процессе граждан, в результате автоматически складывается нецивилизованный формат общения, служащий благодатной почвой для последующего коррупционного беспредела и деградации во всех отраслях и сферах жизнедеятельности общества».</a:t>
            </a:r>
          </a:p>
          <a:p>
            <a:pPr marL="0" indent="35560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  <a:cs typeface="Arial" panose="020B0604020202020204" pitchFamily="34" charset="0"/>
              </a:rPr>
              <a:t>(Панин В.В.)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24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6161" y="5813946"/>
            <a:ext cx="11345846" cy="6005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5987" y="6414449"/>
            <a:ext cx="914400" cy="416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61381634"/>
              </p:ext>
            </p:extLst>
          </p:nvPr>
        </p:nvGraphicFramePr>
        <p:xfrm>
          <a:off x="1" y="0"/>
          <a:ext cx="12191999" cy="6541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7" name="Google Shape;117;p8"/>
          <p:cNvSpPr/>
          <p:nvPr/>
        </p:nvSpPr>
        <p:spPr>
          <a:xfrm>
            <a:off x="425668" y="317850"/>
            <a:ext cx="7786347" cy="1247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Clr>
                <a:srgbClr val="2A3538"/>
              </a:buClr>
              <a:buSzPts val="9000"/>
              <a:buFont typeface="Arial"/>
              <a:buNone/>
            </a:pPr>
            <a:r>
              <a:rPr lang="ru-RU" sz="2400" b="1" kern="0" dirty="0">
                <a:solidFill>
                  <a:srgbClr val="2A3538"/>
                </a:solidFill>
                <a:cs typeface="Arial"/>
                <a:sym typeface="Arial"/>
              </a:rPr>
              <a:t>Факторы воздействия коррупции в образовании и науке на общественные, политические и социально-экономические связи</a:t>
            </a:r>
            <a:endParaRPr sz="24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322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720054" y="317849"/>
            <a:ext cx="10655680" cy="45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ctr">
              <a:buClr>
                <a:srgbClr val="2A3538"/>
              </a:buClr>
              <a:buSzPts val="9000"/>
              <a:buFont typeface="Arial"/>
              <a:buNone/>
            </a:pPr>
            <a:r>
              <a:rPr lang="ru-RU" sz="2800" kern="0" dirty="0">
                <a:solidFill>
                  <a:srgbClr val="2A3538"/>
                </a:solidFill>
                <a:cs typeface="Arial"/>
                <a:sym typeface="Arial"/>
              </a:rPr>
              <a:t>Виды коррупции по сфере деятельности</a:t>
            </a:r>
            <a:endParaRPr sz="2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7699"/>
              </p:ext>
            </p:extLst>
          </p:nvPr>
        </p:nvGraphicFramePr>
        <p:xfrm>
          <a:off x="186613" y="949570"/>
          <a:ext cx="11737908" cy="5731148"/>
        </p:xfrm>
        <a:graphic>
          <a:graphicData uri="http://schemas.openxmlformats.org/drawingml/2006/table">
            <a:tbl>
              <a:tblPr firstRow="1" firstCol="1" bandRow="1"/>
              <a:tblGrid>
                <a:gridCol w="2933556"/>
                <a:gridCol w="2934784"/>
                <a:gridCol w="2934784"/>
                <a:gridCol w="2934784"/>
              </a:tblGrid>
              <a:tr h="573114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Государственная или административная коррупция 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(субъект – государственные и муниципальные служащие)</a:t>
                      </a:r>
                      <a:endParaRPr lang="ru-RU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551" marR="62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Деловая коррупция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(субъекты – должностные лица коммерческих организаций, а также взаимоотношения в соответствии со схемой взаимодействия «государственные или муниципальные служащие – члены бизнес-сообщества»)</a:t>
                      </a:r>
                      <a:endParaRPr lang="ru-RU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551" marR="62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Бытовая коррупция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(субъекты – частные лица и организации как «потребители услуг»). Целью совершения коррупционных действий является решение проблем в сферах здравоохранения, </a:t>
                      </a:r>
                      <a:r>
                        <a:rPr lang="ru-RU" sz="1800" b="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образования</a:t>
                      </a:r>
                      <a:r>
                        <a:rPr lang="ru-RU" sz="18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, а также в сферах, связанных с оказанием иных «услуг, которые могут предоставляться как частными компаниями, так и </a:t>
                      </a:r>
                      <a:r>
                        <a:rPr lang="ru-RU" sz="1800" b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гос.органами</a:t>
                      </a:r>
                      <a:r>
                        <a:rPr lang="ru-RU" sz="18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, учреждениями)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551" marR="62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Политическая коррупция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(субъект – политические деятели</a:t>
                      </a:r>
                      <a:r>
                        <a:rPr lang="ru-RU" sz="18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endParaRPr lang="ru-RU" sz="1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551" marR="62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90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720054" y="317850"/>
            <a:ext cx="10655680" cy="1100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Clr>
                <a:srgbClr val="2A3538"/>
              </a:buClr>
              <a:buSzPts val="9000"/>
              <a:buFont typeface="Arial"/>
              <a:buNone/>
            </a:pPr>
            <a:r>
              <a:rPr lang="ru-RU" sz="3600" kern="0" dirty="0">
                <a:solidFill>
                  <a:srgbClr val="2A3538"/>
                </a:solidFill>
                <a:cs typeface="Arial"/>
                <a:sym typeface="Arial"/>
              </a:rPr>
              <a:t>Основные причины коррупции в сфере образования и науки</a:t>
            </a:r>
            <a:endParaRPr sz="36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0054" y="1754141"/>
            <a:ext cx="1065568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7675" algn="l"/>
              </a:tabLst>
            </a:pPr>
            <a:r>
              <a:rPr lang="ru-RU" sz="2600" dirty="0"/>
              <a:t>1.</a:t>
            </a:r>
            <a:r>
              <a:rPr lang="ru-RU" dirty="0"/>
              <a:t>	</a:t>
            </a:r>
            <a:r>
              <a:rPr lang="ru-RU" sz="2600" dirty="0"/>
              <a:t>Несовершенство законодательства и пробелы в правовом регулировании в области образования и науки;</a:t>
            </a:r>
          </a:p>
          <a:p>
            <a:pPr>
              <a:tabLst>
                <a:tab pos="447675" algn="l"/>
              </a:tabLst>
            </a:pPr>
            <a:r>
              <a:rPr lang="ru-RU" sz="2600" dirty="0"/>
              <a:t>2.	Отсутствие законодательно установленных процедур подготовки и принятия нормативных и иных регулирующих и распорядительных актов;</a:t>
            </a:r>
          </a:p>
          <a:p>
            <a:pPr>
              <a:tabLst>
                <a:tab pos="447675" algn="l"/>
              </a:tabLst>
            </a:pPr>
            <a:r>
              <a:rPr lang="ru-RU" sz="2600" dirty="0"/>
              <a:t>3.	Наличие недостатков организационно-контрольных механизмов;</a:t>
            </a:r>
          </a:p>
          <a:p>
            <a:pPr>
              <a:tabLst>
                <a:tab pos="447675" algn="l"/>
              </a:tabLst>
            </a:pPr>
            <a:r>
              <a:rPr lang="ru-RU" sz="2600" dirty="0"/>
              <a:t>4.	Наличие ряда социально-экономических проблем, не получивших решения на протяжении нескольких лет;</a:t>
            </a:r>
          </a:p>
          <a:p>
            <a:pPr>
              <a:tabLst>
                <a:tab pos="447675" algn="l"/>
              </a:tabLst>
            </a:pPr>
            <a:r>
              <a:rPr lang="ru-RU" sz="2600" dirty="0"/>
              <a:t>5.	Неразвитость институтов гражданского общества;</a:t>
            </a:r>
          </a:p>
          <a:p>
            <a:pPr>
              <a:tabLst>
                <a:tab pos="447675" algn="l"/>
              </a:tabLst>
            </a:pPr>
            <a:r>
              <a:rPr lang="ru-RU" sz="2600" dirty="0"/>
              <a:t>6.	Непрозрачность системы образования и науки в целом, а также эффективности расходования бюджетных средств;</a:t>
            </a:r>
          </a:p>
        </p:txBody>
      </p:sp>
    </p:spTree>
    <p:extLst>
      <p:ext uri="{BB962C8B-B14F-4D97-AF65-F5344CB8AC3E}">
        <p14:creationId xmlns:p14="http://schemas.microsoft.com/office/powerpoint/2010/main" val="13560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720054" y="317850"/>
            <a:ext cx="10655680" cy="143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Clr>
                <a:srgbClr val="2A3538"/>
              </a:buClr>
              <a:buSzPts val="9000"/>
              <a:buFont typeface="Arial"/>
              <a:buNone/>
            </a:pPr>
            <a:r>
              <a:rPr lang="ru-RU" sz="3600" kern="0" dirty="0">
                <a:solidFill>
                  <a:srgbClr val="2A3538"/>
                </a:solidFill>
                <a:cs typeface="Arial"/>
                <a:sym typeface="Arial"/>
              </a:rPr>
              <a:t>Основные причины коррупции в сфере образования и </a:t>
            </a:r>
            <a:r>
              <a:rPr lang="ru-RU" sz="3600" kern="0" dirty="0" smtClean="0">
                <a:solidFill>
                  <a:srgbClr val="2A3538"/>
                </a:solidFill>
                <a:cs typeface="Arial"/>
                <a:sym typeface="Arial"/>
              </a:rPr>
              <a:t>науки (продолжение)</a:t>
            </a:r>
            <a:endParaRPr sz="36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0054" y="1754141"/>
            <a:ext cx="1065568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7675" algn="l"/>
              </a:tabLst>
            </a:pPr>
            <a:r>
              <a:rPr lang="ru-RU" sz="2600" dirty="0" smtClean="0"/>
              <a:t>7</a:t>
            </a:r>
            <a:r>
              <a:rPr lang="ru-RU" sz="2400" dirty="0"/>
              <a:t>.	</a:t>
            </a:r>
            <a:r>
              <a:rPr lang="ru-RU" sz="2600" dirty="0"/>
              <a:t>Слабость профсоюзных и студенческих органов;</a:t>
            </a:r>
          </a:p>
          <a:p>
            <a:pPr>
              <a:tabLst>
                <a:tab pos="447675" algn="l"/>
              </a:tabLst>
            </a:pPr>
            <a:r>
              <a:rPr lang="ru-RU" sz="2600" dirty="0"/>
              <a:t>8.	Отсутствие реальных механизмов участия общества в реализации принципа государственно-общественного характера управления образованием и наукой;</a:t>
            </a:r>
          </a:p>
          <a:p>
            <a:pPr>
              <a:tabLst>
                <a:tab pos="447675" algn="l"/>
              </a:tabLst>
            </a:pPr>
            <a:r>
              <a:rPr lang="ru-RU" sz="2600" dirty="0"/>
              <a:t>9.	Очевидная разобщённость школы в широком понимании и общественных организаций, призванных обогатить опыт детей и молодёжи реальной практикой гражданского служения обществу.</a:t>
            </a:r>
          </a:p>
        </p:txBody>
      </p:sp>
    </p:spTree>
    <p:extLst>
      <p:ext uri="{BB962C8B-B14F-4D97-AF65-F5344CB8AC3E}">
        <p14:creationId xmlns:p14="http://schemas.microsoft.com/office/powerpoint/2010/main" val="18360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37" y="1959427"/>
            <a:ext cx="4180114" cy="403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" name="Google Shape;117;p8"/>
          <p:cNvSpPr/>
          <p:nvPr/>
        </p:nvSpPr>
        <p:spPr>
          <a:xfrm>
            <a:off x="720054" y="317850"/>
            <a:ext cx="10655680" cy="1063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Clr>
                <a:srgbClr val="2A3538"/>
              </a:buClr>
              <a:buSzPts val="9000"/>
              <a:buFont typeface="Arial"/>
              <a:buNone/>
            </a:pPr>
            <a:r>
              <a:rPr lang="ru-RU" sz="3200" kern="0" dirty="0">
                <a:solidFill>
                  <a:srgbClr val="2A3538"/>
                </a:solidFill>
                <a:cs typeface="Arial"/>
                <a:sym typeface="Arial"/>
              </a:rPr>
              <a:t>Наиболее распространённые формы коррупционных проявлений в образовании и науке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853" y="1574670"/>
            <a:ext cx="3453984" cy="1015663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ea typeface="Calibri"/>
              </a:rPr>
              <a:t>Нецелевое использование и хищение бюджетных средств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3853" y="2959092"/>
            <a:ext cx="3453984" cy="40011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Получение </a:t>
            </a:r>
            <a:r>
              <a:rPr lang="ru-RU" sz="2000" dirty="0"/>
              <a:t>и дача взятки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3853" y="3713583"/>
            <a:ext cx="3453984" cy="1015663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Злоупотребление и превышение должностных полномочий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71184" y="1574670"/>
            <a:ext cx="4366726" cy="1938992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Изготовление и сбыт поддельных документов об образовании; использование заведомо подложных дипломов о высшем образовании, об окончании аспирантуры, докторантуры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37951" y="3860069"/>
            <a:ext cx="3599959" cy="2554545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всевозможные виды неправомерного использования должностными лицами вверенных им ресурсов образовательного и научного учреждения, включая недвижимость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3853" y="5092681"/>
            <a:ext cx="3769567" cy="132343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Мошенничество, совершенное лицом с использованием своего служебного положения</a:t>
            </a:r>
          </a:p>
        </p:txBody>
      </p:sp>
    </p:spTree>
    <p:extLst>
      <p:ext uri="{BB962C8B-B14F-4D97-AF65-F5344CB8AC3E}">
        <p14:creationId xmlns:p14="http://schemas.microsoft.com/office/powerpoint/2010/main" val="292073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Антикор назвал внедрение независимых комплаенс-служб одним из лучших  методов борьбы с коррупцией | informburo.kz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" r="675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3952" y="3098042"/>
            <a:ext cx="8548048" cy="1746912"/>
          </a:xfrm>
        </p:spPr>
        <p:txBody>
          <a:bodyPr rtlCol="0" anchor="ctr"/>
          <a:lstStyle/>
          <a:p>
            <a:pPr>
              <a:lnSpc>
                <a:spcPts val="6000"/>
              </a:lnSpc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Сущность и методология противодействия коррупции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16658" y="4844955"/>
            <a:ext cx="8575343" cy="404472"/>
          </a:xfrm>
        </p:spPr>
        <p:txBody>
          <a:bodyPr rtlCol="0" anchor="ctr"/>
          <a:lstStyle/>
          <a:p>
            <a:pPr rtl="0"/>
            <a:r>
              <a:rPr lang="ru-RU" dirty="0" smtClean="0"/>
              <a:t>Тема 1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67832" y="64008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33" y="1847832"/>
            <a:ext cx="2691767" cy="403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" name="Google Shape;117;p8"/>
          <p:cNvSpPr/>
          <p:nvPr/>
        </p:nvSpPr>
        <p:spPr>
          <a:xfrm>
            <a:off x="503853" y="317851"/>
            <a:ext cx="11196735" cy="7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Clr>
                <a:srgbClr val="2A3538"/>
              </a:buClr>
              <a:buSzPts val="9000"/>
              <a:buFont typeface="Arial"/>
              <a:buNone/>
            </a:pPr>
            <a:r>
              <a:rPr lang="ru-RU" sz="3200" kern="0" dirty="0">
                <a:solidFill>
                  <a:srgbClr val="2A3538"/>
                </a:solidFill>
                <a:cs typeface="Arial"/>
                <a:sym typeface="Arial"/>
              </a:rPr>
              <a:t>Мнение школьников о взяточничестве при получении итогового документа об образовани</a:t>
            </a:r>
            <a:r>
              <a:rPr lang="ru-RU" sz="3600" kern="0" dirty="0">
                <a:solidFill>
                  <a:srgbClr val="2A3538"/>
                </a:solidFill>
                <a:cs typeface="Arial"/>
                <a:sym typeface="Arial"/>
              </a:rPr>
              <a:t>и</a:t>
            </a:r>
            <a:endParaRPr sz="36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28797790"/>
              </p:ext>
            </p:extLst>
          </p:nvPr>
        </p:nvGraphicFramePr>
        <p:xfrm>
          <a:off x="503853" y="1268963"/>
          <a:ext cx="985312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9070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Люди аплодируют">
            <a:extLst>
              <a:ext uri="{FF2B5EF4-FFF2-40B4-BE49-F238E27FC236}">
                <a16:creationId xmlns=""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Заголовок 13">
            <a:extLst>
              <a:ext uri="{FF2B5EF4-FFF2-40B4-BE49-F238E27FC236}">
                <a16:creationId xmlns=""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sz="4800" dirty="0"/>
              <a:t>Спасибо за внимание!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58200" y="3957705"/>
            <a:ext cx="2910342" cy="855296"/>
          </a:xfrm>
        </p:spPr>
        <p:txBody>
          <a:bodyPr rtlCol="0"/>
          <a:lstStyle/>
          <a:p>
            <a:pPr rtl="0"/>
            <a:r>
              <a:rPr lang="ru-RU" sz="1700" dirty="0" err="1" smtClean="0"/>
              <a:t>К.ю.н</a:t>
            </a:r>
            <a:r>
              <a:rPr lang="ru-RU" sz="1700" dirty="0" smtClean="0"/>
              <a:t>., доцент </a:t>
            </a:r>
            <a:r>
              <a:rPr lang="ru-RU" sz="1700" dirty="0" err="1" smtClean="0"/>
              <a:t>Ачена</a:t>
            </a:r>
            <a:r>
              <a:rPr lang="ru-RU" sz="1700" dirty="0" smtClean="0"/>
              <a:t> Григорьева</a:t>
            </a:r>
            <a:endParaRPr lang="ru-RU" sz="1700" dirty="0"/>
          </a:p>
        </p:txBody>
      </p:sp>
      <p:pic>
        <p:nvPicPr>
          <p:cNvPr id="8" name="Графический объект 7" descr="Пользователь" title="Значок — имя докладчика">
            <a:extLst>
              <a:ext uri="{FF2B5EF4-FFF2-40B4-BE49-F238E27FC236}">
                <a16:creationId xmlns=""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31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58152" y="64008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55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720054" y="317850"/>
            <a:ext cx="10655680" cy="143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Clr>
                <a:srgbClr val="2A3538"/>
              </a:buClr>
              <a:buSzPts val="9000"/>
              <a:buFont typeface="Arial"/>
              <a:buNone/>
            </a:pPr>
            <a:r>
              <a:rPr lang="ru-RU" sz="4500" kern="0" dirty="0">
                <a:solidFill>
                  <a:srgbClr val="2A3538"/>
                </a:solidFill>
                <a:cs typeface="Arial"/>
                <a:sym typeface="Arial"/>
              </a:rPr>
              <a:t>Коррупция: сущность понятия в научной литературе</a:t>
            </a:r>
            <a:endParaRPr sz="7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8"/>
          <p:cNvSpPr/>
          <p:nvPr/>
        </p:nvSpPr>
        <p:spPr>
          <a:xfrm>
            <a:off x="1551844" y="2149926"/>
            <a:ext cx="4496050" cy="146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Clr>
                <a:srgbClr val="3F3F3F"/>
              </a:buClr>
              <a:buSzPts val="2600"/>
              <a:buFont typeface="Arial"/>
              <a:buNone/>
            </a:pPr>
            <a:r>
              <a:rPr lang="ru-RU" sz="1300" b="1" kern="0" dirty="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Коррупция</a:t>
            </a:r>
            <a:r>
              <a:rPr lang="ru-RU" sz="1300" kern="0" dirty="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 – это социально-правовое или криминалистическое явление, которое охватывает ряд преступлений, представляющих злоупотребление государственностью, властью и иными должностными полномочиями для получения материальной и иной выгоды в личных целях, в целях третьих лиц или групп (Лунев В.В.)</a:t>
            </a:r>
            <a:endParaRPr sz="7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8"/>
          <p:cNvSpPr/>
          <p:nvPr/>
        </p:nvSpPr>
        <p:spPr>
          <a:xfrm>
            <a:off x="913519" y="2670613"/>
            <a:ext cx="489763" cy="48976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ctr">
              <a:buClr>
                <a:srgbClr val="FFFFFF"/>
              </a:buClr>
              <a:buSzPts val="5000"/>
              <a:buFont typeface="Arial"/>
              <a:buNone/>
            </a:pPr>
            <a:endParaRPr sz="2500" kern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0" name="Google Shape;120;p8"/>
          <p:cNvSpPr/>
          <p:nvPr/>
        </p:nvSpPr>
        <p:spPr>
          <a:xfrm>
            <a:off x="1044095" y="2790867"/>
            <a:ext cx="247651" cy="24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Clr>
                <a:srgbClr val="FFFFFF"/>
              </a:buClr>
              <a:buSzPts val="3000"/>
              <a:buFont typeface="Arial"/>
              <a:buNone/>
            </a:pPr>
            <a:r>
              <a:rPr lang="en-US" sz="1500" kern="0" dirty="0">
                <a:solidFill>
                  <a:srgbClr val="FFFFFF"/>
                </a:solidFill>
                <a:cs typeface="Arial"/>
                <a:sym typeface="Arial"/>
              </a:rPr>
              <a:t></a:t>
            </a:r>
            <a:endParaRPr sz="7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" name="Google Shape;121;p8"/>
          <p:cNvSpPr/>
          <p:nvPr/>
        </p:nvSpPr>
        <p:spPr>
          <a:xfrm>
            <a:off x="1551844" y="3613866"/>
            <a:ext cx="4496050" cy="698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Clr>
                <a:srgbClr val="3F3F3F"/>
              </a:buClr>
              <a:buSzPts val="2600"/>
              <a:buFont typeface="Arial"/>
              <a:buNone/>
            </a:pPr>
            <a:r>
              <a:rPr lang="ru-RU" sz="1300" b="1" kern="0" dirty="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Коррупция </a:t>
            </a:r>
            <a:r>
              <a:rPr lang="ru-RU" sz="1300" kern="0" dirty="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представляет собой «… порчу или коррозию власти путем ее подкупа» (Богданов И.Я.).</a:t>
            </a:r>
            <a:endParaRPr sz="7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913519" y="3695722"/>
            <a:ext cx="489763" cy="48976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ctr">
              <a:buClr>
                <a:srgbClr val="FFFFFF"/>
              </a:buClr>
              <a:buSzPts val="5000"/>
              <a:buFont typeface="Arial"/>
              <a:buNone/>
            </a:pPr>
            <a:endParaRPr sz="2500" kern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1037750" y="3828686"/>
            <a:ext cx="247651" cy="24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Clr>
                <a:srgbClr val="FFFFFF"/>
              </a:buClr>
              <a:buSzPts val="3000"/>
              <a:buFont typeface="Arial"/>
              <a:buNone/>
            </a:pPr>
            <a:r>
              <a:rPr lang="en-US" sz="1500" kern="0" dirty="0">
                <a:solidFill>
                  <a:srgbClr val="FFFFFF"/>
                </a:solidFill>
                <a:cs typeface="Arial"/>
                <a:sym typeface="Arial"/>
              </a:rPr>
              <a:t></a:t>
            </a:r>
            <a:endParaRPr sz="7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1551844" y="4312694"/>
            <a:ext cx="4496050" cy="169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Clr>
                <a:srgbClr val="3F3F3F"/>
              </a:buClr>
              <a:buSzPts val="2600"/>
              <a:buFont typeface="Arial"/>
              <a:buNone/>
            </a:pPr>
            <a:r>
              <a:rPr lang="ru-RU" sz="1300" b="1" kern="0" dirty="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Коррупция</a:t>
            </a:r>
            <a:r>
              <a:rPr lang="ru-RU" sz="1300" kern="0" dirty="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 - это … социальное явление, заключающееся в разложении власти, когда государственные (муниципальные) служащие и иные лица, уполномоченные на выполнение государственных функций, используют свое служебное положение, статус и авторитет занимаемой должности в корыстных целях для личного обогащения или групповых интересах (</a:t>
            </a:r>
            <a:r>
              <a:rPr lang="ru-RU" sz="1300" kern="0" dirty="0" err="1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Волженкин</a:t>
            </a:r>
            <a:r>
              <a:rPr lang="ru-RU" sz="1300" kern="0" dirty="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 Б.В.)</a:t>
            </a:r>
            <a:endParaRPr sz="7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913519" y="4720840"/>
            <a:ext cx="489763" cy="48976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ctr">
              <a:buClr>
                <a:srgbClr val="FFFFFF"/>
              </a:buClr>
              <a:buSzPts val="5000"/>
              <a:buFont typeface="Arial"/>
              <a:buNone/>
            </a:pPr>
            <a:endParaRPr sz="2500" kern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1037750" y="4841094"/>
            <a:ext cx="247651" cy="24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Clr>
                <a:srgbClr val="FFFFFF"/>
              </a:buClr>
              <a:buSzPts val="3000"/>
              <a:buFont typeface="Arial"/>
              <a:buNone/>
            </a:pPr>
            <a:r>
              <a:rPr lang="en-US" sz="1500" kern="0">
                <a:solidFill>
                  <a:srgbClr val="FFFFFF"/>
                </a:solidFill>
                <a:cs typeface="Arial"/>
                <a:sym typeface="Arial"/>
              </a:rPr>
              <a:t></a:t>
            </a:r>
            <a:endParaRPr sz="7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7173367" y="2588749"/>
            <a:ext cx="4496050" cy="571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Clr>
                <a:srgbClr val="3F3F3F"/>
              </a:buClr>
              <a:buSzPts val="2600"/>
              <a:buFont typeface="Arial"/>
              <a:buNone/>
            </a:pPr>
            <a:r>
              <a:rPr lang="ru-RU" sz="1300" b="1" kern="0" dirty="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Коррупция</a:t>
            </a:r>
            <a:r>
              <a:rPr lang="ru-RU" sz="1300" kern="0" dirty="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 – это злоупотребление служебным положением для личной выгоды (офиц. сайт ООН)</a:t>
            </a:r>
            <a:endParaRPr sz="7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6535036" y="2670613"/>
            <a:ext cx="489763" cy="48976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ctr">
              <a:buClr>
                <a:srgbClr val="FFFFFF"/>
              </a:buClr>
              <a:buSzPts val="5000"/>
              <a:buFont typeface="Arial"/>
              <a:buNone/>
            </a:pPr>
            <a:endParaRPr sz="2500" kern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6665622" y="2797217"/>
            <a:ext cx="247651" cy="24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Clr>
                <a:srgbClr val="FFFFFF"/>
              </a:buClr>
              <a:buSzPts val="3000"/>
              <a:buFont typeface="Arial"/>
              <a:buNone/>
            </a:pPr>
            <a:r>
              <a:rPr lang="en-US" sz="1500" kern="0" dirty="0">
                <a:solidFill>
                  <a:srgbClr val="FFFFFF"/>
                </a:solidFill>
                <a:cs typeface="Arial"/>
                <a:sym typeface="Arial"/>
              </a:rPr>
              <a:t></a:t>
            </a:r>
            <a:endParaRPr sz="7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7173367" y="3480179"/>
            <a:ext cx="4496050" cy="297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Clr>
                <a:srgbClr val="3F3F3F"/>
              </a:buClr>
              <a:buSzPts val="2600"/>
              <a:buFont typeface="Arial"/>
              <a:buNone/>
            </a:pPr>
            <a:r>
              <a:rPr lang="ru-RU" sz="1300" b="1" kern="0" dirty="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Коррупция:</a:t>
            </a:r>
          </a:p>
          <a:p>
            <a:pPr>
              <a:buClr>
                <a:srgbClr val="3F3F3F"/>
              </a:buClr>
              <a:buSzPts val="2600"/>
              <a:buFont typeface="Arial"/>
              <a:buNone/>
            </a:pPr>
            <a:r>
              <a:rPr lang="ru-RU" sz="1300" kern="0" dirty="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А) использование государственной должности ради личной выгоды;</a:t>
            </a:r>
          </a:p>
          <a:p>
            <a:pPr>
              <a:buClr>
                <a:srgbClr val="3F3F3F"/>
              </a:buClr>
              <a:buSzPts val="2600"/>
              <a:buFont typeface="Arial"/>
              <a:buNone/>
            </a:pPr>
            <a:r>
              <a:rPr lang="ru-RU" sz="1300" kern="0" dirty="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Б) «плохое управление», выступающее основным фактором сдерживания инвестиций и экономического роста, бьющее главным образом по неимущим;</a:t>
            </a:r>
          </a:p>
          <a:p>
            <a:pPr>
              <a:buClr>
                <a:srgbClr val="3F3F3F"/>
              </a:buClr>
              <a:buSzPts val="2600"/>
              <a:buFont typeface="Arial"/>
              <a:buNone/>
            </a:pPr>
            <a:r>
              <a:rPr lang="ru-RU" sz="1300" kern="0" dirty="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В) отсутствие порядочности и честности (особенно подверженность взяточничеству);</a:t>
            </a:r>
          </a:p>
          <a:p>
            <a:pPr>
              <a:buClr>
                <a:srgbClr val="3F3F3F"/>
              </a:buClr>
              <a:buSzPts val="2600"/>
              <a:buFont typeface="Arial"/>
              <a:buNone/>
            </a:pPr>
            <a:r>
              <a:rPr lang="ru-RU" sz="1300" kern="0" dirty="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Г) использование должностного положения для получения выгоды нечестным путем;</a:t>
            </a:r>
          </a:p>
          <a:p>
            <a:pPr>
              <a:buClr>
                <a:srgbClr val="3F3F3F"/>
              </a:buClr>
              <a:buSzPts val="2600"/>
              <a:buFont typeface="Arial"/>
              <a:buNone/>
            </a:pPr>
            <a:r>
              <a:rPr lang="ru-RU" sz="1300" kern="0" dirty="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Д) злоупотребление служебным положением для личной выгоды.</a:t>
            </a:r>
          </a:p>
          <a:p>
            <a:pPr>
              <a:buClr>
                <a:srgbClr val="3F3F3F"/>
              </a:buClr>
              <a:buSzPts val="2600"/>
              <a:buFont typeface="Arial"/>
              <a:buNone/>
            </a:pPr>
            <a:r>
              <a:rPr lang="ru-RU" sz="1300" kern="0" dirty="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(Материалы Всемирного банка)</a:t>
            </a:r>
          </a:p>
        </p:txBody>
      </p:sp>
      <p:sp>
        <p:nvSpPr>
          <p:cNvPr id="131" name="Google Shape;131;p8"/>
          <p:cNvSpPr/>
          <p:nvPr/>
        </p:nvSpPr>
        <p:spPr>
          <a:xfrm>
            <a:off x="6535036" y="4810979"/>
            <a:ext cx="489763" cy="48976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ctr">
              <a:buClr>
                <a:srgbClr val="FFFFFF"/>
              </a:buClr>
              <a:buSzPts val="5000"/>
              <a:buFont typeface="Arial"/>
              <a:buNone/>
            </a:pPr>
            <a:endParaRPr sz="2500" kern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6676249" y="4915622"/>
            <a:ext cx="247651" cy="24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Clr>
                <a:srgbClr val="FFFFFF"/>
              </a:buClr>
              <a:buSzPts val="3000"/>
              <a:buFont typeface="Arial"/>
              <a:buNone/>
            </a:pPr>
            <a:r>
              <a:rPr lang="en-US" sz="1500" kern="0" dirty="0">
                <a:solidFill>
                  <a:srgbClr val="FFFFFF"/>
                </a:solidFill>
                <a:cs typeface="Arial"/>
                <a:sym typeface="Arial"/>
              </a:rPr>
              <a:t></a:t>
            </a:r>
            <a:endParaRPr sz="7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265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720054" y="317850"/>
            <a:ext cx="10655680" cy="1156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Clr>
                <a:srgbClr val="2A3538"/>
              </a:buClr>
              <a:buSzPts val="9000"/>
              <a:buFont typeface="Arial"/>
              <a:buNone/>
            </a:pPr>
            <a:r>
              <a:rPr lang="ru-RU" sz="3200" kern="0" dirty="0">
                <a:solidFill>
                  <a:srgbClr val="2A3538"/>
                </a:solidFill>
                <a:cs typeface="Arial"/>
                <a:sym typeface="Arial"/>
              </a:rPr>
              <a:t>Понятие коррупции в ст. 1 ФЗ «О противодействии коррупции» от 25 декабря 2008 г. № 273-ФЗ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8"/>
          <p:cNvSpPr/>
          <p:nvPr/>
        </p:nvSpPr>
        <p:spPr>
          <a:xfrm>
            <a:off x="2292824" y="1624084"/>
            <a:ext cx="9225886" cy="464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just">
              <a:buClr>
                <a:srgbClr val="3F3F3F"/>
              </a:buClr>
              <a:buSzPts val="2600"/>
              <a:tabLst>
                <a:tab pos="9512300" algn="l"/>
              </a:tabLst>
            </a:pPr>
            <a:r>
              <a:rPr lang="ru-RU" sz="2200" b="1" kern="0" dirty="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Коррупция:</a:t>
            </a:r>
          </a:p>
          <a:p>
            <a:pPr algn="just">
              <a:buClr>
                <a:srgbClr val="3F3F3F"/>
              </a:buClr>
              <a:buSzPts val="2600"/>
              <a:tabLst>
                <a:tab pos="9512300" algn="l"/>
              </a:tabLst>
            </a:pPr>
            <a:endParaRPr lang="ru-RU" sz="2200" b="1" kern="0" dirty="0">
              <a:solidFill>
                <a:srgbClr val="3F3F3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algn="just">
              <a:buClr>
                <a:srgbClr val="3F3F3F"/>
              </a:buClr>
              <a:buSzPts val="2600"/>
              <a:tabLst>
                <a:tab pos="9512300" algn="l"/>
              </a:tabLst>
            </a:pPr>
            <a:r>
              <a:rPr lang="ru-RU" sz="2200" kern="0" dirty="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а) злоупотребление служебным положением, дача взятки, получение взятки, злоупотребление полномочиями,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лиц либо незаконное предоставление такой выгоды указанному лицу другими физическими лицами;</a:t>
            </a:r>
          </a:p>
          <a:p>
            <a:pPr algn="just">
              <a:buClr>
                <a:srgbClr val="3F3F3F"/>
              </a:buClr>
              <a:buSzPts val="2600"/>
              <a:tabLst>
                <a:tab pos="9512300" algn="l"/>
              </a:tabLst>
            </a:pPr>
            <a:endParaRPr lang="ru-RU" sz="2200" kern="0" dirty="0">
              <a:solidFill>
                <a:srgbClr val="3F3F3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algn="just">
              <a:buClr>
                <a:srgbClr val="3F3F3F"/>
              </a:buClr>
              <a:buSzPts val="2600"/>
              <a:tabLst>
                <a:tab pos="9512300" algn="l"/>
              </a:tabLst>
            </a:pPr>
            <a:r>
              <a:rPr lang="ru-RU" sz="2200" kern="0" dirty="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б) совершение вышеуказанных деяний от имени или в интересах юридического лица;</a:t>
            </a:r>
            <a:endParaRPr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8"/>
          <p:cNvSpPr/>
          <p:nvPr/>
        </p:nvSpPr>
        <p:spPr>
          <a:xfrm>
            <a:off x="651999" y="3077571"/>
            <a:ext cx="1266803" cy="126924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ctr">
              <a:buClr>
                <a:srgbClr val="FFFFFF"/>
              </a:buClr>
              <a:buSzPts val="5000"/>
              <a:buFont typeface="Arial"/>
              <a:buNone/>
            </a:pPr>
            <a:endParaRPr sz="2500" kern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1038268" y="4755346"/>
            <a:ext cx="247651" cy="24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Clr>
                <a:srgbClr val="FFFFFF"/>
              </a:buClr>
              <a:buSzPts val="3000"/>
              <a:buFont typeface="Arial"/>
              <a:buNone/>
            </a:pPr>
            <a:r>
              <a:rPr lang="en-US" sz="1500" kern="0">
                <a:solidFill>
                  <a:srgbClr val="FFFFFF"/>
                </a:solidFill>
                <a:cs typeface="Arial"/>
                <a:sym typeface="Arial"/>
              </a:rPr>
              <a:t></a:t>
            </a:r>
            <a:endParaRPr sz="7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849587" y="3289110"/>
            <a:ext cx="872660" cy="846161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69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6979" y="199988"/>
            <a:ext cx="10781731" cy="605230"/>
          </a:xfrm>
          <a:solidFill>
            <a:schemeClr val="bg1"/>
          </a:solidFill>
        </p:spPr>
        <p:txBody>
          <a:bodyPr/>
          <a:lstStyle/>
          <a:p>
            <a:r>
              <a:rPr lang="ru-RU" sz="3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Многообразие подходов к исследованию коррупции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6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09029" y="6578223"/>
            <a:ext cx="4571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74686" y="6359857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219628"/>
              </p:ext>
            </p:extLst>
          </p:nvPr>
        </p:nvGraphicFramePr>
        <p:xfrm>
          <a:off x="750629" y="1078174"/>
          <a:ext cx="10768083" cy="47880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5901"/>
                <a:gridCol w="7722182"/>
              </a:tblGrid>
              <a:tr h="118872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Юридический подход (доминирующий)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Преступление, связанное с использованием служебного положения в корыстных целях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5608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С позиций менеджмента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Нарушение управленческого механизма, регламентированного нормами законодательства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55448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С позиций социологии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Общий дефект системы, при котором действуют неформальные связи в экономике,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госуправлении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, в деятельности политических институтов, формируется рынок «коррупционных услуг».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С экономической точки зрения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Рассматривается, исходя из финансовых потерь, размера материального ущерба, наносимого неправомерными действиями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62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720054" y="317850"/>
            <a:ext cx="10655680" cy="143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Clr>
                <a:srgbClr val="2A3538"/>
              </a:buClr>
              <a:buSzPts val="9000"/>
              <a:buFont typeface="Arial"/>
              <a:buNone/>
            </a:pPr>
            <a:r>
              <a:rPr lang="ru-RU" sz="3600" kern="0" dirty="0">
                <a:solidFill>
                  <a:srgbClr val="2A3538"/>
                </a:solidFill>
                <a:cs typeface="Arial"/>
                <a:sym typeface="Arial"/>
              </a:rPr>
              <a:t>Факторный анализ и определение приоритетов противодействия коррупции</a:t>
            </a:r>
            <a:endParaRPr sz="36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8"/>
          <p:cNvSpPr/>
          <p:nvPr/>
        </p:nvSpPr>
        <p:spPr>
          <a:xfrm>
            <a:off x="1551844" y="2149926"/>
            <a:ext cx="9823890" cy="146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Clr>
                <a:srgbClr val="3F3F3F"/>
              </a:buClr>
              <a:buSzPts val="2600"/>
              <a:buFont typeface="Arial"/>
              <a:buNone/>
            </a:pPr>
            <a:r>
              <a:rPr lang="ru-RU" sz="2400" kern="0" dirty="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Термин </a:t>
            </a:r>
            <a:r>
              <a:rPr lang="ru-RU" sz="2400" b="1" kern="0" dirty="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«фактор» </a:t>
            </a:r>
            <a:r>
              <a:rPr lang="ru-RU" sz="2400" kern="0" dirty="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во многом используется как синоним понятия «причина». То есть, выявляя факторы (как  причины), тем самым находят те зоны риска, которые и продуцируют коррупцию.</a:t>
            </a:r>
          </a:p>
        </p:txBody>
      </p:sp>
      <p:sp>
        <p:nvSpPr>
          <p:cNvPr id="119" name="Google Shape;119;p8"/>
          <p:cNvSpPr/>
          <p:nvPr/>
        </p:nvSpPr>
        <p:spPr>
          <a:xfrm>
            <a:off x="668635" y="2637013"/>
            <a:ext cx="489763" cy="48976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ctr">
              <a:buClr>
                <a:srgbClr val="FFFFFF"/>
              </a:buClr>
              <a:buSzPts val="5000"/>
              <a:buFont typeface="Arial"/>
              <a:buNone/>
            </a:pPr>
            <a:endParaRPr sz="2500" kern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0" name="Google Shape;120;p8"/>
          <p:cNvSpPr/>
          <p:nvPr/>
        </p:nvSpPr>
        <p:spPr>
          <a:xfrm>
            <a:off x="799214" y="2760274"/>
            <a:ext cx="247651" cy="2432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Clr>
                <a:srgbClr val="FFFFFF"/>
              </a:buClr>
              <a:buSzPts val="3000"/>
              <a:buFont typeface="Arial"/>
              <a:buNone/>
            </a:pPr>
            <a:r>
              <a:rPr lang="en-US" sz="1500" kern="0" dirty="0">
                <a:solidFill>
                  <a:srgbClr val="FFFFFF"/>
                </a:solidFill>
                <a:cs typeface="Arial"/>
                <a:sym typeface="Arial"/>
              </a:rPr>
              <a:t></a:t>
            </a:r>
            <a:endParaRPr sz="7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" name="Google Shape;121;p8"/>
          <p:cNvSpPr/>
          <p:nvPr/>
        </p:nvSpPr>
        <p:spPr>
          <a:xfrm>
            <a:off x="1551844" y="3950301"/>
            <a:ext cx="9823890" cy="169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Clr>
                <a:srgbClr val="3F3F3F"/>
              </a:buClr>
              <a:buSzPts val="2600"/>
              <a:buFont typeface="Arial"/>
              <a:buNone/>
            </a:pPr>
            <a:r>
              <a:rPr lang="ru-RU" sz="2400" kern="0" dirty="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Под </a:t>
            </a:r>
            <a:r>
              <a:rPr lang="ru-RU" sz="2400" b="1" kern="0" dirty="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факторным анализом</a:t>
            </a:r>
            <a:r>
              <a:rPr lang="ru-RU" sz="2400" kern="0" dirty="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rPr>
              <a:t> понимается выражение изучаемого показателя через формирующие его факторы, расчет и оценка влияния этих факторов на изменение показателя.</a:t>
            </a:r>
          </a:p>
        </p:txBody>
      </p:sp>
      <p:sp>
        <p:nvSpPr>
          <p:cNvPr id="122" name="Google Shape;122;p8"/>
          <p:cNvSpPr/>
          <p:nvPr/>
        </p:nvSpPr>
        <p:spPr>
          <a:xfrm>
            <a:off x="678159" y="4529794"/>
            <a:ext cx="489763" cy="48976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ctr">
              <a:buClr>
                <a:srgbClr val="FFFFFF"/>
              </a:buClr>
              <a:buSzPts val="5000"/>
              <a:buFont typeface="Arial"/>
              <a:buNone/>
            </a:pPr>
            <a:endParaRPr sz="2500" kern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799214" y="4653057"/>
            <a:ext cx="247651" cy="24323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Clr>
                <a:srgbClr val="FFFFFF"/>
              </a:buClr>
              <a:buSzPts val="3000"/>
              <a:buFont typeface="Arial"/>
              <a:buNone/>
            </a:pPr>
            <a:r>
              <a:rPr lang="en-US" sz="1500" kern="0" dirty="0">
                <a:solidFill>
                  <a:srgbClr val="FFFFFF"/>
                </a:solidFill>
                <a:cs typeface="Arial"/>
                <a:sym typeface="Arial"/>
              </a:rPr>
              <a:t></a:t>
            </a:r>
            <a:endParaRPr sz="7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9185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720054" y="317850"/>
            <a:ext cx="10655680" cy="132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Clr>
                <a:srgbClr val="2A3538"/>
              </a:buClr>
              <a:buSzPts val="9000"/>
              <a:buFont typeface="Arial"/>
              <a:buNone/>
            </a:pPr>
            <a:r>
              <a:rPr lang="ru-RU" sz="3600" kern="0" dirty="0">
                <a:solidFill>
                  <a:srgbClr val="2A3538"/>
                </a:solidFill>
                <a:cs typeface="Arial"/>
                <a:sym typeface="Arial"/>
              </a:rPr>
              <a:t>Факторы коррупции как основания для направлений противодействия ей 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752171"/>
              </p:ext>
            </p:extLst>
          </p:nvPr>
        </p:nvGraphicFramePr>
        <p:xfrm>
          <a:off x="720057" y="1856934"/>
          <a:ext cx="10857655" cy="3540252"/>
        </p:xfrm>
        <a:graphic>
          <a:graphicData uri="http://schemas.openxmlformats.org/drawingml/2006/table">
            <a:tbl>
              <a:tblPr firstRow="1" firstCol="1" bandRow="1"/>
              <a:tblGrid>
                <a:gridCol w="2961457"/>
                <a:gridCol w="2840104"/>
                <a:gridCol w="5056094"/>
              </a:tblGrid>
              <a:tr h="84124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Институциональные (средовые) факторы коррупции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Поведенческие факторы коррупции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9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Политический фактор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Фактор независимого интеллектуального и </a:t>
                      </a:r>
                      <a:r>
                        <a:rPr lang="ru-RU" sz="220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механизменного</a:t>
                      </a:r>
                      <a:r>
                        <a:rPr lang="ru-RU" sz="2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обеспечения противодействия коррупции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Группа противоречивого действия факторов воспитания, профессиональное образование, профессиональная пригодность к занятию должностей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9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Экономический и административный факторы коррупции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57526" y="2914134"/>
            <a:ext cx="8707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79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400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ru-RU" dirty="0" smtClean="0"/>
              <a:t>Понятие  противодействия коррупции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2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ru-RU" sz="2000" dirty="0"/>
              <a:t>(ст. 1 Федерального закона от 25 декабря 2008 г. № 273-ФЗ «О противодействии коррупции</a:t>
            </a:r>
            <a:r>
              <a:rPr lang="ru-RU" sz="2000" dirty="0" smtClean="0"/>
              <a:t>»)</a:t>
            </a: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9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54185" y="6393976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025" y="1549458"/>
            <a:ext cx="1125940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800" dirty="0">
                <a:solidFill>
                  <a:prstClr val="black"/>
                </a:solidFill>
              </a:rPr>
              <a:t>Под </a:t>
            </a:r>
            <a:r>
              <a:rPr lang="ru-RU" sz="2800" b="1" dirty="0">
                <a:solidFill>
                  <a:srgbClr val="C00000"/>
                </a:solidFill>
              </a:rPr>
              <a:t>противодействием коррупции </a:t>
            </a:r>
            <a:r>
              <a:rPr lang="ru-RU" sz="2800" dirty="0">
                <a:solidFill>
                  <a:prstClr val="black"/>
                </a:solidFill>
              </a:rPr>
              <a:t>понимается деятельность органов государственной власти и местного самоуправления, институтов гражданского общества, организаций и физических лиц в пределах их полномочий:</a:t>
            </a:r>
          </a:p>
          <a:p>
            <a:pPr indent="355600"/>
            <a:r>
              <a:rPr lang="ru-RU" sz="2800" dirty="0">
                <a:solidFill>
                  <a:prstClr val="black"/>
                </a:solidFill>
              </a:rPr>
              <a:t>а) по предупреждению коррупции, в том числе по выявлению и последующему устранению ее причин (</a:t>
            </a:r>
            <a:r>
              <a:rPr lang="ru-RU" sz="2800" b="1" dirty="0">
                <a:solidFill>
                  <a:prstClr val="black"/>
                </a:solidFill>
              </a:rPr>
              <a:t>профилактика коррупции</a:t>
            </a:r>
            <a:r>
              <a:rPr lang="ru-RU" sz="2800" dirty="0">
                <a:solidFill>
                  <a:prstClr val="black"/>
                </a:solidFill>
              </a:rPr>
              <a:t>);</a:t>
            </a:r>
          </a:p>
          <a:p>
            <a:pPr indent="355600"/>
            <a:r>
              <a:rPr lang="ru-RU" sz="2800" dirty="0">
                <a:solidFill>
                  <a:prstClr val="black"/>
                </a:solidFill>
              </a:rPr>
              <a:t>б) выявлению, предупреждению, пресечению, раскрытию и расследованию коррупционных правонарушений (</a:t>
            </a:r>
            <a:r>
              <a:rPr lang="ru-RU" sz="2800" b="1" dirty="0">
                <a:solidFill>
                  <a:prstClr val="black"/>
                </a:solidFill>
              </a:rPr>
              <a:t>борьба с коррупцией</a:t>
            </a:r>
            <a:r>
              <a:rPr lang="ru-RU" sz="2800" dirty="0">
                <a:solidFill>
                  <a:prstClr val="black"/>
                </a:solidFill>
              </a:rPr>
              <a:t>);</a:t>
            </a:r>
          </a:p>
          <a:p>
            <a:pPr indent="355600"/>
            <a:r>
              <a:rPr lang="ru-RU" sz="2800" dirty="0">
                <a:solidFill>
                  <a:prstClr val="black"/>
                </a:solidFill>
              </a:rPr>
              <a:t>в) минимизации и (или) ликвидации последствий коррупционных правонарушений </a:t>
            </a:r>
          </a:p>
        </p:txBody>
      </p:sp>
    </p:spTree>
    <p:extLst>
      <p:ext uri="{BB962C8B-B14F-4D97-AF65-F5344CB8AC3E}">
        <p14:creationId xmlns:p14="http://schemas.microsoft.com/office/powerpoint/2010/main" val="36056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ISPRING_SLIDE_INDENT_LEVEL" val="1"/>
  <p:tag name="ISPRING_CUSTOM_TIMING_USED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GENSWF_SLIDE_TITLE" val="Цель Национальной стратегии противодействия коррупции"/>
  <p:tag name="ISPRING_SLIDE_INDENT_LEVEL" val="1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19716558_TF16411250.potx" id="{A260DA37-CFC9-4D02-84AC-0507580D9156}" vid="{7B0E278F-2D2E-40C5-B449-266E5B0CACED}"/>
    </a:ext>
  </a:extLst>
</a:theme>
</file>

<file path=ppt/theme/theme10.xml><?xml version="1.0" encoding="utf-8"?>
<a:theme xmlns:a="http://schemas.openxmlformats.org/drawingml/2006/main" name="18_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19716558_TF16411250.potx" id="{A260DA37-CFC9-4D02-84AC-0507580D9156}" vid="{7B0E278F-2D2E-40C5-B449-266E5B0CACED}"/>
    </a:ext>
  </a:extLst>
</a:theme>
</file>

<file path=ppt/theme/theme11.xml><?xml version="1.0" encoding="utf-8"?>
<a:theme xmlns:a="http://schemas.openxmlformats.org/drawingml/2006/main" name="3_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19716558_TF16411250.potx" id="{A260DA37-CFC9-4D02-84AC-0507580D9156}" vid="{7B0E278F-2D2E-40C5-B449-266E5B0CACED}"/>
    </a:ext>
  </a:extLst>
</a:theme>
</file>

<file path=ppt/theme/theme12.xml><?xml version="1.0" encoding="utf-8"?>
<a:theme xmlns:a="http://schemas.openxmlformats.org/drawingml/2006/main" name="4_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19716558_TF16411250.potx" id="{A260DA37-CFC9-4D02-84AC-0507580D9156}" vid="{7B0E278F-2D2E-40C5-B449-266E5B0CACED}"/>
    </a:ext>
  </a:extLst>
</a:theme>
</file>

<file path=ppt/theme/theme13.xml><?xml version="1.0" encoding="utf-8"?>
<a:theme xmlns:a="http://schemas.openxmlformats.org/drawingml/2006/main" name="1_Theme">
  <a:themeElements>
    <a:clrScheme name="тема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683C6"/>
      </a:accent1>
      <a:accent2>
        <a:srgbClr val="58B6C0"/>
      </a:accent2>
      <a:accent3>
        <a:srgbClr val="75BDA7"/>
      </a:accent3>
      <a:accent4>
        <a:srgbClr val="7A8C8E"/>
      </a:accent4>
      <a:accent5>
        <a:srgbClr val="F5AE45"/>
      </a:accent5>
      <a:accent6>
        <a:srgbClr val="C72525"/>
      </a:accent6>
      <a:hlink>
        <a:srgbClr val="0070C0"/>
      </a:hlink>
      <a:folHlink>
        <a:srgbClr val="7E95DE"/>
      </a:folHlink>
    </a:clrScheme>
    <a:fontScheme name="Theme">
      <a:majorFont>
        <a:latin typeface="Open Sans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" id="{4C1CD049-619D-4FC7-8081-DB98CEA5F37C}" vid="{978749C1-5C0A-4F49-82B8-CF4C41E46704}"/>
    </a:ext>
  </a:extLst>
</a:theme>
</file>

<file path=ppt/theme/theme14.xml><?xml version="1.0" encoding="utf-8"?>
<a:theme xmlns:a="http://schemas.openxmlformats.org/drawingml/2006/main" name="5_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19716558_TF16411250.potx" id="{A260DA37-CFC9-4D02-84AC-0507580D9156}" vid="{7B0E278F-2D2E-40C5-B449-266E5B0CACED}"/>
    </a:ext>
  </a:extLst>
</a:theme>
</file>

<file path=ppt/theme/theme15.xml><?xml version="1.0" encoding="utf-8"?>
<a:theme xmlns:a="http://schemas.openxmlformats.org/drawingml/2006/main" name="9_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19716558_TF16411250.potx" id="{A260DA37-CFC9-4D02-84AC-0507580D9156}" vid="{7B0E278F-2D2E-40C5-B449-266E5B0CACED}"/>
    </a:ext>
  </a:extLst>
</a:theme>
</file>

<file path=ppt/theme/theme16.xml><?xml version="1.0" encoding="utf-8"?>
<a:theme xmlns:a="http://schemas.openxmlformats.org/drawingml/2006/main" name="20_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_19716558_TF16411250.potx" id="{A260DA37-CFC9-4D02-84AC-0507580D9156}" vid="{7B0E278F-2D2E-40C5-B449-266E5B0CACED}"/>
    </a:ext>
  </a:extLst>
</a:theme>
</file>

<file path=ppt/theme/theme17.xml><?xml version="1.0" encoding="utf-8"?>
<a:theme xmlns:a="http://schemas.openxmlformats.org/drawingml/2006/main" name="10_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19716558_TF16411250.potx" id="{A260DA37-CFC9-4D02-84AC-0507580D9156}" vid="{7B0E278F-2D2E-40C5-B449-266E5B0CACED}"/>
    </a:ext>
  </a:extLst>
</a:theme>
</file>

<file path=ppt/theme/theme18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_19716558_TF16411250.potx" id="{A260DA37-CFC9-4D02-84AC-0507580D9156}" vid="{7B0E278F-2D2E-40C5-B449-266E5B0CACED}"/>
    </a:ext>
  </a:extLst>
</a:theme>
</file>

<file path=ppt/theme/theme3.xml><?xml version="1.0" encoding="utf-8"?>
<a:theme xmlns:a="http://schemas.openxmlformats.org/drawingml/2006/main" name="White">
  <a:themeElements>
    <a:clrScheme name="Custom 24">
      <a:dk1>
        <a:srgbClr val="2A3438"/>
      </a:dk1>
      <a:lt1>
        <a:srgbClr val="FFFFFF"/>
      </a:lt1>
      <a:dk2>
        <a:srgbClr val="53585F"/>
      </a:dk2>
      <a:lt2>
        <a:srgbClr val="DCDEE0"/>
      </a:lt2>
      <a:accent1>
        <a:srgbClr val="00AEED"/>
      </a:accent1>
      <a:accent2>
        <a:srgbClr val="0098CF"/>
      </a:accent2>
      <a:accent3>
        <a:srgbClr val="0089BD"/>
      </a:accent3>
      <a:accent4>
        <a:srgbClr val="0179A7"/>
      </a:accent4>
      <a:accent5>
        <a:srgbClr val="DCDDE0"/>
      </a:accent5>
      <a:accent6>
        <a:srgbClr val="00AEED"/>
      </a:accent6>
      <a:hlink>
        <a:srgbClr val="2A3438"/>
      </a:hlink>
      <a:folHlink>
        <a:srgbClr val="3D4C5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_19716558_TF16411250.potx" id="{A260DA37-CFC9-4D02-84AC-0507580D9156}" vid="{7B0E278F-2D2E-40C5-B449-266E5B0CACED}"/>
    </a:ext>
  </a:extLst>
</a:theme>
</file>

<file path=ppt/theme/theme5.xml><?xml version="1.0" encoding="utf-8"?>
<a:theme xmlns:a="http://schemas.openxmlformats.org/drawingml/2006/main" name="16_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19716558_TF16411250.potx" id="{A260DA37-CFC9-4D02-84AC-0507580D9156}" vid="{7B0E278F-2D2E-40C5-B449-266E5B0CACED}"/>
    </a:ext>
  </a:extLst>
</a:theme>
</file>

<file path=ppt/theme/theme6.xml><?xml version="1.0" encoding="utf-8"?>
<a:theme xmlns:a="http://schemas.openxmlformats.org/drawingml/2006/main" name="12_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19716558_TF16411250.potx" id="{A260DA37-CFC9-4D02-84AC-0507580D9156}" vid="{7B0E278F-2D2E-40C5-B449-266E5B0CACED}"/>
    </a:ext>
  </a:extLst>
</a:theme>
</file>

<file path=ppt/theme/theme7.xml><?xml version="1.0" encoding="utf-8"?>
<a:theme xmlns:a="http://schemas.openxmlformats.org/drawingml/2006/main" name="2_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19716558_TF16411250.potx" id="{A260DA37-CFC9-4D02-84AC-0507580D9156}" vid="{7B0E278F-2D2E-40C5-B449-266E5B0CACED}"/>
    </a:ext>
  </a:extLst>
</a:theme>
</file>

<file path=ppt/theme/theme8.xml><?xml version="1.0" encoding="utf-8"?>
<a:theme xmlns:a="http://schemas.openxmlformats.org/drawingml/2006/main" name="13_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_19716558_TF16411250.potx" id="{A260DA37-CFC9-4D02-84AC-0507580D9156}" vid="{7B0E278F-2D2E-40C5-B449-266E5B0CACED}"/>
    </a:ext>
  </a:extLst>
</a:theme>
</file>

<file path=ppt/theme/theme9.xml><?xml version="1.0" encoding="utf-8"?>
<a:theme xmlns:a="http://schemas.openxmlformats.org/drawingml/2006/main" name="17_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19716558_TF16411250.potx" id="{A260DA37-CFC9-4D02-84AC-0507580D9156}" vid="{7B0E278F-2D2E-40C5-B449-266E5B0CACE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>
    <ds:schemaRef ds:uri="http://purl.org/dc/elements/1.1/"/>
    <ds:schemaRef ds:uri="http://purl.org/dc/terms/"/>
    <ds:schemaRef ds:uri="http://schemas.microsoft.com/office/infopath/2007/PartnerControls"/>
    <ds:schemaRef ds:uri="fb0879af-3eba-417a-a55a-ffe6dcd6ca77"/>
    <ds:schemaRef ds:uri="http://purl.org/dc/dcmitype/"/>
    <ds:schemaRef ds:uri="http://schemas.microsoft.com/office/2006/documentManagement/types"/>
    <ds:schemaRef ds:uri="http://schemas.microsoft.com/office/2006/metadata/properties"/>
    <ds:schemaRef ds:uri="6dc4bcd6-49db-4c07-9060-8acfc67cef9f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Яркая бизнес-презентация</Template>
  <TotalTime>0</TotalTime>
  <Words>1809</Words>
  <Application>Microsoft Office PowerPoint</Application>
  <PresentationFormat>Произвольный</PresentationFormat>
  <Paragraphs>203</Paragraphs>
  <Slides>31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17</vt:i4>
      </vt:variant>
      <vt:variant>
        <vt:lpstr>Заголовки слайдов</vt:lpstr>
      </vt:variant>
      <vt:variant>
        <vt:i4>31</vt:i4>
      </vt:variant>
    </vt:vector>
  </HeadingPairs>
  <TitlesOfParts>
    <vt:vector size="48" baseType="lpstr">
      <vt:lpstr>Тема Office</vt:lpstr>
      <vt:lpstr>1_Тема Office</vt:lpstr>
      <vt:lpstr>White</vt:lpstr>
      <vt:lpstr>19_Тема Office</vt:lpstr>
      <vt:lpstr>16_Тема Office</vt:lpstr>
      <vt:lpstr>12_Тема Office</vt:lpstr>
      <vt:lpstr>2_Тема Office</vt:lpstr>
      <vt:lpstr>13_Тема Office</vt:lpstr>
      <vt:lpstr>17_Тема Office</vt:lpstr>
      <vt:lpstr>18_Тема Office</vt:lpstr>
      <vt:lpstr>3_Тема Office</vt:lpstr>
      <vt:lpstr>4_Тема Office</vt:lpstr>
      <vt:lpstr>1_Theme</vt:lpstr>
      <vt:lpstr>5_Тема Office</vt:lpstr>
      <vt:lpstr>9_Тема Office</vt:lpstr>
      <vt:lpstr>20_Тема Office</vt:lpstr>
      <vt:lpstr>10_Тема Office</vt:lpstr>
      <vt:lpstr>Тема 1. Сущность и методология противодействия коррупции. Особенности коррупционных проявлений в системе образования и в сфере науки</vt:lpstr>
      <vt:lpstr>Вопросы лекции</vt:lpstr>
      <vt:lpstr>1. Сущность и методология противодействия коррупции</vt:lpstr>
      <vt:lpstr>Презентация PowerPoint</vt:lpstr>
      <vt:lpstr>Презентация PowerPoint</vt:lpstr>
      <vt:lpstr>Многообразие подходов к исследованию коррупции</vt:lpstr>
      <vt:lpstr>Презентация PowerPoint</vt:lpstr>
      <vt:lpstr>Презентация PowerPoint</vt:lpstr>
      <vt:lpstr>Понятие  противодействия коррупции</vt:lpstr>
      <vt:lpstr>Для противодействия коррупции характерно то, что она осуществляется:</vt:lpstr>
      <vt:lpstr>Системный характер российской коррупции: системный подход к противодействию коррупции</vt:lpstr>
      <vt:lpstr>Презентация PowerPoint</vt:lpstr>
      <vt:lpstr>Презентация PowerPoint</vt:lpstr>
      <vt:lpstr>Презентация PowerPoint</vt:lpstr>
      <vt:lpstr>Цель  противодействия коррупции»</vt:lpstr>
      <vt:lpstr>Принципы  противодействия коррупции»</vt:lpstr>
      <vt:lpstr>Основные направления  противодействия коррупции</vt:lpstr>
      <vt:lpstr>Презентация PowerPoint</vt:lpstr>
      <vt:lpstr>Презентация PowerPoint</vt:lpstr>
      <vt:lpstr>Презентация PowerPoint</vt:lpstr>
      <vt:lpstr>Направления антикоррупционной деятельности в РФ</vt:lpstr>
      <vt:lpstr>2.  Коррупционные проявления в системе образования и в сфере науки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2018-12-21T07:22:08Z</dcterms:created>
  <dcterms:modified xsi:type="dcterms:W3CDTF">2023-10-22T08:18:12Z</dcterms:modified>
</cp:coreProperties>
</file>